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49377600" cy="256032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BFA6C7-BB5D-43C0-85BD-B98A7CC4345D}" v="4" dt="2024-10-11T20:07:54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2988" y="-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E0718-C6DE-41B7-99A1-4FBC5DEE4E9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9975" y="857250"/>
            <a:ext cx="44640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1A6B9-E89A-4B02-B995-BA361BE2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15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71A6B9-E89A-4B02-B995-BA361BE270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26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0" y="4190155"/>
            <a:ext cx="37033200" cy="8913707"/>
          </a:xfrm>
        </p:spPr>
        <p:txBody>
          <a:bodyPr anchor="b"/>
          <a:lstStyle>
            <a:lvl1pPr algn="ctr">
              <a:defRPr sz="2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13447609"/>
            <a:ext cx="37033200" cy="6181511"/>
          </a:xfrm>
        </p:spPr>
        <p:txBody>
          <a:bodyPr/>
          <a:lstStyle>
            <a:lvl1pPr marL="0" indent="0" algn="ctr">
              <a:buNone/>
              <a:defRPr sz="8960"/>
            </a:lvl1pPr>
            <a:lvl2pPr marL="1706865" indent="0" algn="ctr">
              <a:buNone/>
              <a:defRPr sz="7467"/>
            </a:lvl2pPr>
            <a:lvl3pPr marL="3413730" indent="0" algn="ctr">
              <a:buNone/>
              <a:defRPr sz="6720"/>
            </a:lvl3pPr>
            <a:lvl4pPr marL="5120594" indent="0" algn="ctr">
              <a:buNone/>
              <a:defRPr sz="5973"/>
            </a:lvl4pPr>
            <a:lvl5pPr marL="6827459" indent="0" algn="ctr">
              <a:buNone/>
              <a:defRPr sz="5973"/>
            </a:lvl5pPr>
            <a:lvl6pPr marL="8534324" indent="0" algn="ctr">
              <a:buNone/>
              <a:defRPr sz="5973"/>
            </a:lvl6pPr>
            <a:lvl7pPr marL="10241189" indent="0" algn="ctr">
              <a:buNone/>
              <a:defRPr sz="5973"/>
            </a:lvl7pPr>
            <a:lvl8pPr marL="11948053" indent="0" algn="ctr">
              <a:buNone/>
              <a:defRPr sz="5973"/>
            </a:lvl8pPr>
            <a:lvl9pPr marL="13654918" indent="0" algn="ctr">
              <a:buNone/>
              <a:defRPr sz="597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4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7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993" y="6383024"/>
            <a:ext cx="42588180" cy="10650218"/>
          </a:xfrm>
        </p:spPr>
        <p:txBody>
          <a:bodyPr anchor="b"/>
          <a:lstStyle>
            <a:lvl1pPr>
              <a:defRPr sz="2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8993" y="17133997"/>
            <a:ext cx="42588180" cy="5600698"/>
          </a:xfrm>
        </p:spPr>
        <p:txBody>
          <a:bodyPr/>
          <a:lstStyle>
            <a:lvl1pPr marL="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1pPr>
            <a:lvl2pPr marL="1706865" indent="0">
              <a:buNone/>
              <a:defRPr sz="7467">
                <a:solidFill>
                  <a:schemeClr val="tx1">
                    <a:tint val="82000"/>
                  </a:schemeClr>
                </a:solidFill>
              </a:defRPr>
            </a:lvl2pPr>
            <a:lvl3pPr marL="341373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3pPr>
            <a:lvl4pPr marL="5120594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4pPr>
            <a:lvl5pPr marL="6827459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5pPr>
            <a:lvl6pPr marL="8534324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6pPr>
            <a:lvl7pPr marL="10241189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7pPr>
            <a:lvl8pPr marL="11948053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8pPr>
            <a:lvl9pPr marL="13654918" indent="0">
              <a:buNone/>
              <a:defRPr sz="597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5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94710" y="6815667"/>
            <a:ext cx="2098548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997410" y="6815667"/>
            <a:ext cx="2098548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2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1" y="1363135"/>
            <a:ext cx="42588180" cy="494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1144" y="6276342"/>
            <a:ext cx="20889037" cy="3075938"/>
          </a:xfrm>
        </p:spPr>
        <p:txBody>
          <a:bodyPr anchor="b"/>
          <a:lstStyle>
            <a:lvl1pPr marL="0" indent="0">
              <a:buNone/>
              <a:defRPr sz="8960" b="1"/>
            </a:lvl1pPr>
            <a:lvl2pPr marL="1706865" indent="0">
              <a:buNone/>
              <a:defRPr sz="7467" b="1"/>
            </a:lvl2pPr>
            <a:lvl3pPr marL="3413730" indent="0">
              <a:buNone/>
              <a:defRPr sz="6720" b="1"/>
            </a:lvl3pPr>
            <a:lvl4pPr marL="5120594" indent="0">
              <a:buNone/>
              <a:defRPr sz="5973" b="1"/>
            </a:lvl4pPr>
            <a:lvl5pPr marL="6827459" indent="0">
              <a:buNone/>
              <a:defRPr sz="5973" b="1"/>
            </a:lvl5pPr>
            <a:lvl6pPr marL="8534324" indent="0">
              <a:buNone/>
              <a:defRPr sz="5973" b="1"/>
            </a:lvl6pPr>
            <a:lvl7pPr marL="10241189" indent="0">
              <a:buNone/>
              <a:defRPr sz="5973" b="1"/>
            </a:lvl7pPr>
            <a:lvl8pPr marL="11948053" indent="0">
              <a:buNone/>
              <a:defRPr sz="5973" b="1"/>
            </a:lvl8pPr>
            <a:lvl9pPr marL="13654918" indent="0">
              <a:buNone/>
              <a:defRPr sz="59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01144" y="9352280"/>
            <a:ext cx="20889037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997410" y="6276342"/>
            <a:ext cx="20991911" cy="3075938"/>
          </a:xfrm>
        </p:spPr>
        <p:txBody>
          <a:bodyPr anchor="b"/>
          <a:lstStyle>
            <a:lvl1pPr marL="0" indent="0">
              <a:buNone/>
              <a:defRPr sz="8960" b="1"/>
            </a:lvl1pPr>
            <a:lvl2pPr marL="1706865" indent="0">
              <a:buNone/>
              <a:defRPr sz="7467" b="1"/>
            </a:lvl2pPr>
            <a:lvl3pPr marL="3413730" indent="0">
              <a:buNone/>
              <a:defRPr sz="6720" b="1"/>
            </a:lvl3pPr>
            <a:lvl4pPr marL="5120594" indent="0">
              <a:buNone/>
              <a:defRPr sz="5973" b="1"/>
            </a:lvl4pPr>
            <a:lvl5pPr marL="6827459" indent="0">
              <a:buNone/>
              <a:defRPr sz="5973" b="1"/>
            </a:lvl5pPr>
            <a:lvl6pPr marL="8534324" indent="0">
              <a:buNone/>
              <a:defRPr sz="5973" b="1"/>
            </a:lvl6pPr>
            <a:lvl7pPr marL="10241189" indent="0">
              <a:buNone/>
              <a:defRPr sz="5973" b="1"/>
            </a:lvl7pPr>
            <a:lvl8pPr marL="11948053" indent="0">
              <a:buNone/>
              <a:defRPr sz="5973" b="1"/>
            </a:lvl8pPr>
            <a:lvl9pPr marL="13654918" indent="0">
              <a:buNone/>
              <a:defRPr sz="59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997410" y="9352280"/>
            <a:ext cx="20991911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8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6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6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3" y="1706880"/>
            <a:ext cx="15925560" cy="5974080"/>
          </a:xfrm>
        </p:spPr>
        <p:txBody>
          <a:bodyPr anchor="b"/>
          <a:lstStyle>
            <a:lvl1pPr>
              <a:defRPr sz="119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1911" y="3686388"/>
            <a:ext cx="24997410" cy="18194867"/>
          </a:xfrm>
        </p:spPr>
        <p:txBody>
          <a:bodyPr/>
          <a:lstStyle>
            <a:lvl1pPr>
              <a:defRPr sz="11947"/>
            </a:lvl1pPr>
            <a:lvl2pPr>
              <a:defRPr sz="10453"/>
            </a:lvl2pPr>
            <a:lvl3pPr>
              <a:defRPr sz="8960"/>
            </a:lvl3pPr>
            <a:lvl4pPr>
              <a:defRPr sz="7467"/>
            </a:lvl4pPr>
            <a:lvl5pPr>
              <a:defRPr sz="7467"/>
            </a:lvl5pPr>
            <a:lvl6pPr>
              <a:defRPr sz="7467"/>
            </a:lvl6pPr>
            <a:lvl7pPr>
              <a:defRPr sz="7467"/>
            </a:lvl7pPr>
            <a:lvl8pPr>
              <a:defRPr sz="7467"/>
            </a:lvl8pPr>
            <a:lvl9pPr>
              <a:defRPr sz="7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1143" y="7680960"/>
            <a:ext cx="15925560" cy="14229929"/>
          </a:xfrm>
        </p:spPr>
        <p:txBody>
          <a:bodyPr/>
          <a:lstStyle>
            <a:lvl1pPr marL="0" indent="0">
              <a:buNone/>
              <a:defRPr sz="5973"/>
            </a:lvl1pPr>
            <a:lvl2pPr marL="1706865" indent="0">
              <a:buNone/>
              <a:defRPr sz="5227"/>
            </a:lvl2pPr>
            <a:lvl3pPr marL="3413730" indent="0">
              <a:buNone/>
              <a:defRPr sz="4480"/>
            </a:lvl3pPr>
            <a:lvl4pPr marL="5120594" indent="0">
              <a:buNone/>
              <a:defRPr sz="3733"/>
            </a:lvl4pPr>
            <a:lvl5pPr marL="6827459" indent="0">
              <a:buNone/>
              <a:defRPr sz="3733"/>
            </a:lvl5pPr>
            <a:lvl6pPr marL="8534324" indent="0">
              <a:buNone/>
              <a:defRPr sz="3733"/>
            </a:lvl6pPr>
            <a:lvl7pPr marL="10241189" indent="0">
              <a:buNone/>
              <a:defRPr sz="3733"/>
            </a:lvl7pPr>
            <a:lvl8pPr marL="11948053" indent="0">
              <a:buNone/>
              <a:defRPr sz="3733"/>
            </a:lvl8pPr>
            <a:lvl9pPr marL="13654918" indent="0">
              <a:buNone/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3" y="1706880"/>
            <a:ext cx="15925560" cy="5974080"/>
          </a:xfrm>
        </p:spPr>
        <p:txBody>
          <a:bodyPr anchor="b"/>
          <a:lstStyle>
            <a:lvl1pPr>
              <a:defRPr sz="119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991911" y="3686388"/>
            <a:ext cx="24997410" cy="18194867"/>
          </a:xfrm>
        </p:spPr>
        <p:txBody>
          <a:bodyPr anchor="t"/>
          <a:lstStyle>
            <a:lvl1pPr marL="0" indent="0">
              <a:buNone/>
              <a:defRPr sz="11947"/>
            </a:lvl1pPr>
            <a:lvl2pPr marL="1706865" indent="0">
              <a:buNone/>
              <a:defRPr sz="10453"/>
            </a:lvl2pPr>
            <a:lvl3pPr marL="3413730" indent="0">
              <a:buNone/>
              <a:defRPr sz="8960"/>
            </a:lvl3pPr>
            <a:lvl4pPr marL="5120594" indent="0">
              <a:buNone/>
              <a:defRPr sz="7467"/>
            </a:lvl4pPr>
            <a:lvl5pPr marL="6827459" indent="0">
              <a:buNone/>
              <a:defRPr sz="7467"/>
            </a:lvl5pPr>
            <a:lvl6pPr marL="8534324" indent="0">
              <a:buNone/>
              <a:defRPr sz="7467"/>
            </a:lvl6pPr>
            <a:lvl7pPr marL="10241189" indent="0">
              <a:buNone/>
              <a:defRPr sz="7467"/>
            </a:lvl7pPr>
            <a:lvl8pPr marL="11948053" indent="0">
              <a:buNone/>
              <a:defRPr sz="7467"/>
            </a:lvl8pPr>
            <a:lvl9pPr marL="13654918" indent="0">
              <a:buNone/>
              <a:defRPr sz="74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1143" y="7680960"/>
            <a:ext cx="15925560" cy="14229929"/>
          </a:xfrm>
        </p:spPr>
        <p:txBody>
          <a:bodyPr/>
          <a:lstStyle>
            <a:lvl1pPr marL="0" indent="0">
              <a:buNone/>
              <a:defRPr sz="5973"/>
            </a:lvl1pPr>
            <a:lvl2pPr marL="1706865" indent="0">
              <a:buNone/>
              <a:defRPr sz="5227"/>
            </a:lvl2pPr>
            <a:lvl3pPr marL="3413730" indent="0">
              <a:buNone/>
              <a:defRPr sz="4480"/>
            </a:lvl3pPr>
            <a:lvl4pPr marL="5120594" indent="0">
              <a:buNone/>
              <a:defRPr sz="3733"/>
            </a:lvl4pPr>
            <a:lvl5pPr marL="6827459" indent="0">
              <a:buNone/>
              <a:defRPr sz="3733"/>
            </a:lvl5pPr>
            <a:lvl6pPr marL="8534324" indent="0">
              <a:buNone/>
              <a:defRPr sz="3733"/>
            </a:lvl6pPr>
            <a:lvl7pPr marL="10241189" indent="0">
              <a:buNone/>
              <a:defRPr sz="3733"/>
            </a:lvl7pPr>
            <a:lvl8pPr marL="11948053" indent="0">
              <a:buNone/>
              <a:defRPr sz="3733"/>
            </a:lvl8pPr>
            <a:lvl9pPr marL="13654918" indent="0">
              <a:buNone/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8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4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335845" y="1363133"/>
            <a:ext cx="10647045" cy="21697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4710" y="1363133"/>
            <a:ext cx="31323915" cy="21697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3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94710" y="1363135"/>
            <a:ext cx="42588180" cy="4948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94710" y="6815667"/>
            <a:ext cx="42588180" cy="1624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94710" y="23730375"/>
            <a:ext cx="1110996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4E11BB-2876-4A2E-BFA6-B804A9960173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56330" y="23730375"/>
            <a:ext cx="1666494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872930" y="23730375"/>
            <a:ext cx="1110996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4F2EB6-E48B-463A-8F39-B7B18BEB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8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413730" rtl="0" eaLnBrk="1" latinLnBrk="0" hangingPunct="1">
        <a:lnSpc>
          <a:spcPct val="90000"/>
        </a:lnSpc>
        <a:spcBef>
          <a:spcPct val="0"/>
        </a:spcBef>
        <a:buNone/>
        <a:defRPr sz="164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3432" indent="-853432" algn="l" defTabSz="3413730" rtl="0" eaLnBrk="1" latinLnBrk="0" hangingPunct="1">
        <a:lnSpc>
          <a:spcPct val="90000"/>
        </a:lnSpc>
        <a:spcBef>
          <a:spcPts val="3733"/>
        </a:spcBef>
        <a:buFont typeface="Arial" panose="020B0604020202020204" pitchFamily="34" charset="0"/>
        <a:buChar char="•"/>
        <a:defRPr sz="10453" kern="1200">
          <a:solidFill>
            <a:schemeClr val="tx1"/>
          </a:solidFill>
          <a:latin typeface="+mn-lt"/>
          <a:ea typeface="+mn-ea"/>
          <a:cs typeface="+mn-cs"/>
        </a:defRPr>
      </a:lvl1pPr>
      <a:lvl2pPr marL="2560297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2pPr>
      <a:lvl3pPr marL="4267162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7467" kern="1200">
          <a:solidFill>
            <a:schemeClr val="tx1"/>
          </a:solidFill>
          <a:latin typeface="+mn-lt"/>
          <a:ea typeface="+mn-ea"/>
          <a:cs typeface="+mn-cs"/>
        </a:defRPr>
      </a:lvl3pPr>
      <a:lvl4pPr marL="5974027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4pPr>
      <a:lvl5pPr marL="7680891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5pPr>
      <a:lvl6pPr marL="9387756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6pPr>
      <a:lvl7pPr marL="11094621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486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8pPr>
      <a:lvl9pPr marL="14508350" indent="-853432" algn="l" defTabSz="341373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706865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2pPr>
      <a:lvl3pPr marL="3413730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3pPr>
      <a:lvl4pPr marL="5120594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4pPr>
      <a:lvl5pPr marL="6827459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5pPr>
      <a:lvl6pPr marL="8534324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6pPr>
      <a:lvl7pPr marL="10241189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7pPr>
      <a:lvl8pPr marL="11948053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8pPr>
      <a:lvl9pPr marL="13654918" algn="l" defTabSz="3413730" rtl="0" eaLnBrk="1" latinLnBrk="0" hangingPunct="1">
        <a:defRPr sz="6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5" Type="http://schemas.openxmlformats.org/officeDocument/2006/relationships/image" Target="../media/image11.emf"/><Relationship Id="rId10" Type="http://schemas.openxmlformats.org/officeDocument/2006/relationships/image" Target="../media/image8.png"/><Relationship Id="rId4" Type="http://schemas.openxmlformats.org/officeDocument/2006/relationships/image" Target="../media/image2.gif"/><Relationship Id="rId9" Type="http://schemas.openxmlformats.org/officeDocument/2006/relationships/image" Target="../media/image7.emf"/><Relationship Id="rId1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extBox 366">
            <a:extLst>
              <a:ext uri="{FF2B5EF4-FFF2-40B4-BE49-F238E27FC236}">
                <a16:creationId xmlns:a16="http://schemas.microsoft.com/office/drawing/2014/main" id="{D1FC91E5-E0C7-CF80-0BEB-4B9894E71F73}"/>
              </a:ext>
            </a:extLst>
          </p:cNvPr>
          <p:cNvSpPr txBox="1"/>
          <p:nvPr/>
        </p:nvSpPr>
        <p:spPr>
          <a:xfrm>
            <a:off x="34161040" y="22795417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2.0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D79E973D-B2D9-0771-8DB8-B4A44A83B03E}"/>
              </a:ext>
            </a:extLst>
          </p:cNvPr>
          <p:cNvSpPr txBox="1"/>
          <p:nvPr/>
        </p:nvSpPr>
        <p:spPr>
          <a:xfrm>
            <a:off x="35552711" y="22769946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6.0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C32BAC49-1795-EC9A-9A5B-70CF508275CF}"/>
              </a:ext>
            </a:extLst>
          </p:cNvPr>
          <p:cNvSpPr txBox="1"/>
          <p:nvPr/>
        </p:nvSpPr>
        <p:spPr>
          <a:xfrm>
            <a:off x="33235474" y="22814105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0.5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1F79B6F9-F5C0-BFF1-5E31-9AE6DA398810}"/>
              </a:ext>
            </a:extLst>
          </p:cNvPr>
          <p:cNvSpPr txBox="1"/>
          <p:nvPr/>
        </p:nvSpPr>
        <p:spPr>
          <a:xfrm>
            <a:off x="31870033" y="22873594"/>
            <a:ext cx="540533" cy="400110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0.1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8D511-EC5C-C6A6-EAC8-063C085123F2}"/>
              </a:ext>
            </a:extLst>
          </p:cNvPr>
          <p:cNvSpPr txBox="1"/>
          <p:nvPr/>
        </p:nvSpPr>
        <p:spPr>
          <a:xfrm>
            <a:off x="28112500" y="18967332"/>
            <a:ext cx="3471721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Dose (mg/kg); Cancer Type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AB1ADDBA-EDDF-87DC-D159-EFDF4DA7896A}"/>
              </a:ext>
            </a:extLst>
          </p:cNvPr>
          <p:cNvSpPr txBox="1">
            <a:spLocks/>
          </p:cNvSpPr>
          <p:nvPr/>
        </p:nvSpPr>
        <p:spPr>
          <a:xfrm>
            <a:off x="12068648" y="13084960"/>
            <a:ext cx="10882708" cy="6044445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8850-C317-B9AA-39BE-956D4D57758C}"/>
              </a:ext>
            </a:extLst>
          </p:cNvPr>
          <p:cNvGrpSpPr/>
          <p:nvPr/>
        </p:nvGrpSpPr>
        <p:grpSpPr>
          <a:xfrm>
            <a:off x="21377105" y="20404835"/>
            <a:ext cx="1334570" cy="3096005"/>
            <a:chOff x="29994639" y="7733984"/>
            <a:chExt cx="1334570" cy="30960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B5EBFD-7388-AA94-B32B-F0EE76763FE7}"/>
                </a:ext>
              </a:extLst>
            </p:cNvPr>
            <p:cNvSpPr txBox="1"/>
            <p:nvPr/>
          </p:nvSpPr>
          <p:spPr>
            <a:xfrm>
              <a:off x="29994639" y="7733984"/>
              <a:ext cx="1334570" cy="3096005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defTabSz="752993">
                <a:defRPr/>
              </a:pPr>
              <a:r>
                <a:rPr lang="en-US" sz="2800" u="sng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Dose</a:t>
              </a:r>
            </a:p>
            <a:p>
              <a:pPr defTabSz="752993">
                <a:defRPr/>
              </a:pPr>
              <a:r>
                <a:rPr lang="en-US" sz="20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(mg/kg)</a:t>
              </a:r>
            </a:p>
            <a:p>
              <a:pPr defTabSz="752993">
                <a:defRPr/>
              </a:pPr>
              <a:r>
                <a:rPr lang="en-US" sz="28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0.1 </a:t>
              </a:r>
            </a:p>
            <a:p>
              <a:pPr defTabSz="752993">
                <a:defRPr/>
              </a:pPr>
              <a:r>
                <a:rPr lang="en-US" sz="28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0.5</a:t>
              </a:r>
            </a:p>
            <a:p>
              <a:pPr defTabSz="752993">
                <a:defRPr/>
              </a:pPr>
              <a:r>
                <a:rPr lang="en-US" sz="28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2.0</a:t>
              </a:r>
            </a:p>
            <a:p>
              <a:pPr defTabSz="752993">
                <a:defRPr/>
              </a:pPr>
              <a:r>
                <a:rPr lang="en-US" sz="28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6.0</a:t>
              </a:r>
            </a:p>
            <a:p>
              <a:pPr defTabSz="752993">
                <a:defRPr/>
              </a:pPr>
              <a:r>
                <a:rPr lang="en-US" sz="28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12.0</a:t>
              </a:r>
              <a:endParaRPr lang="en-US" sz="2400" kern="0" dirty="0">
                <a:solidFill>
                  <a:srgbClr val="D0D3D4">
                    <a:lumMod val="10000"/>
                  </a:srgbClr>
                </a:solidFill>
                <a:latin typeface="Arial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649FF0-F81B-505C-7145-BC1303D6EA39}"/>
                </a:ext>
              </a:extLst>
            </p:cNvPr>
            <p:cNvSpPr/>
            <p:nvPr/>
          </p:nvSpPr>
          <p:spPr>
            <a:xfrm>
              <a:off x="30088336" y="8625969"/>
              <a:ext cx="236433" cy="195545"/>
            </a:xfrm>
            <a:prstGeom prst="rect">
              <a:avLst/>
            </a:prstGeom>
            <a:solidFill>
              <a:srgbClr val="7C95CA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2F8C88-E1BF-058A-9A9D-88EA6C62901C}"/>
                </a:ext>
              </a:extLst>
            </p:cNvPr>
            <p:cNvSpPr/>
            <p:nvPr/>
          </p:nvSpPr>
          <p:spPr>
            <a:xfrm>
              <a:off x="30088336" y="9513466"/>
              <a:ext cx="236433" cy="195545"/>
            </a:xfrm>
            <a:prstGeom prst="rect">
              <a:avLst/>
            </a:prstGeom>
            <a:solidFill>
              <a:srgbClr val="66A5A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E503BCC-3D21-9FD0-B69B-6FB6CE5FF29F}"/>
                </a:ext>
              </a:extLst>
            </p:cNvPr>
            <p:cNvSpPr/>
            <p:nvPr/>
          </p:nvSpPr>
          <p:spPr>
            <a:xfrm>
              <a:off x="30088336" y="10349854"/>
              <a:ext cx="236433" cy="195545"/>
            </a:xfrm>
            <a:prstGeom prst="rect">
              <a:avLst/>
            </a:prstGeom>
            <a:solidFill>
              <a:srgbClr val="B689CD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B21487-E5C6-A6EF-99A6-B45523ACBADB}"/>
                </a:ext>
              </a:extLst>
            </p:cNvPr>
            <p:cNvSpPr/>
            <p:nvPr/>
          </p:nvSpPr>
          <p:spPr>
            <a:xfrm>
              <a:off x="30081417" y="9073277"/>
              <a:ext cx="236433" cy="195545"/>
            </a:xfrm>
            <a:prstGeom prst="rect">
              <a:avLst/>
            </a:prstGeom>
            <a:solidFill>
              <a:srgbClr val="DE7E6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A311A-C2A3-7C56-70EA-EF58F453AF08}"/>
                </a:ext>
              </a:extLst>
            </p:cNvPr>
            <p:cNvSpPr/>
            <p:nvPr/>
          </p:nvSpPr>
          <p:spPr>
            <a:xfrm>
              <a:off x="30081417" y="9907474"/>
              <a:ext cx="236433" cy="195545"/>
            </a:xfrm>
            <a:prstGeom prst="rect">
              <a:avLst/>
            </a:prstGeom>
            <a:solidFill>
              <a:srgbClr val="A9865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B0D9E50-EBD8-9B3E-56B1-E5931E90B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642715"/>
              </p:ext>
            </p:extLst>
          </p:nvPr>
        </p:nvGraphicFramePr>
        <p:xfrm>
          <a:off x="18005294" y="13225371"/>
          <a:ext cx="4766516" cy="3291840"/>
        </p:xfrm>
        <a:graphic>
          <a:graphicData uri="http://schemas.openxmlformats.org/drawingml/2006/table">
            <a:tbl>
              <a:tblPr firstRow="1" bandRow="1"/>
              <a:tblGrid>
                <a:gridCol w="3177677">
                  <a:extLst>
                    <a:ext uri="{9D8B030D-6E8A-4147-A177-3AD203B41FA5}">
                      <a16:colId xmlns:a16="http://schemas.microsoft.com/office/drawing/2014/main" val="437680397"/>
                    </a:ext>
                  </a:extLst>
                </a:gridCol>
                <a:gridCol w="1588839">
                  <a:extLst>
                    <a:ext uri="{9D8B030D-6E8A-4147-A177-3AD203B41FA5}">
                      <a16:colId xmlns:a16="http://schemas.microsoft.com/office/drawing/2014/main" val="2887244427"/>
                    </a:ext>
                  </a:extLst>
                </a:gridCol>
              </a:tblGrid>
              <a:tr h="82296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6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Serious Treatment-Related AEs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6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n (%) 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8000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Serious TRAE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(22) 5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892990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Febrile neutropenia*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(6) 1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978647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Ulcerative colitis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(6) 1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20901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Hemorrhagic diarrhea 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(6) 1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233746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 hemorrhage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(6) 1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744739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Nausea 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(6) 1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41175"/>
                  </a:ext>
                </a:extLst>
              </a:tr>
            </a:tbl>
          </a:graphicData>
        </a:graphic>
      </p:graphicFrame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F5D7C862-5F57-4B08-A7DC-F9082E44205D}"/>
              </a:ext>
            </a:extLst>
          </p:cNvPr>
          <p:cNvSpPr txBox="1">
            <a:spLocks/>
          </p:cNvSpPr>
          <p:nvPr/>
        </p:nvSpPr>
        <p:spPr>
          <a:xfrm>
            <a:off x="23177291" y="6022907"/>
            <a:ext cx="14030133" cy="10177023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 dirty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DA33A7-E46F-AE6B-E2EF-949049F6D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5314" y="13654676"/>
            <a:ext cx="3860179" cy="2949523"/>
          </a:xfrm>
          <a:prstGeom prst="rect">
            <a:avLst/>
          </a:prstGeom>
        </p:spPr>
      </p:pic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8BFBD6C9-1361-3DE2-9F78-9DDA6D0197F9}"/>
              </a:ext>
            </a:extLst>
          </p:cNvPr>
          <p:cNvSpPr txBox="1">
            <a:spLocks/>
          </p:cNvSpPr>
          <p:nvPr/>
        </p:nvSpPr>
        <p:spPr>
          <a:xfrm>
            <a:off x="23249182" y="17883636"/>
            <a:ext cx="13893123" cy="7429881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 dirty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385B95C3-E5BC-0914-0912-1EB4BE9DF16C}"/>
              </a:ext>
            </a:extLst>
          </p:cNvPr>
          <p:cNvSpPr txBox="1">
            <a:spLocks/>
          </p:cNvSpPr>
          <p:nvPr/>
        </p:nvSpPr>
        <p:spPr>
          <a:xfrm>
            <a:off x="37504469" y="13656844"/>
            <a:ext cx="11162156" cy="5936418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 dirty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Platshållare för innehåll 2">
            <a:extLst>
              <a:ext uri="{FF2B5EF4-FFF2-40B4-BE49-F238E27FC236}">
                <a16:creationId xmlns:a16="http://schemas.microsoft.com/office/drawing/2014/main" id="{8B13E971-7C81-27E7-9B74-42E4C2D626A6}"/>
              </a:ext>
            </a:extLst>
          </p:cNvPr>
          <p:cNvSpPr txBox="1">
            <a:spLocks/>
          </p:cNvSpPr>
          <p:nvPr/>
        </p:nvSpPr>
        <p:spPr>
          <a:xfrm>
            <a:off x="37431896" y="6465322"/>
            <a:ext cx="11155680" cy="5608634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Platshållare för innehåll 2">
            <a:extLst>
              <a:ext uri="{FF2B5EF4-FFF2-40B4-BE49-F238E27FC236}">
                <a16:creationId xmlns:a16="http://schemas.microsoft.com/office/drawing/2014/main" id="{422EA467-D1C9-D71F-5238-C8021C24D54F}"/>
              </a:ext>
            </a:extLst>
          </p:cNvPr>
          <p:cNvSpPr txBox="1">
            <a:spLocks/>
          </p:cNvSpPr>
          <p:nvPr/>
        </p:nvSpPr>
        <p:spPr>
          <a:xfrm>
            <a:off x="12082882" y="20120775"/>
            <a:ext cx="10844975" cy="5187982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 dirty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Platshållare för innehåll 2">
            <a:extLst>
              <a:ext uri="{FF2B5EF4-FFF2-40B4-BE49-F238E27FC236}">
                <a16:creationId xmlns:a16="http://schemas.microsoft.com/office/drawing/2014/main" id="{3A395A40-8633-1423-38B1-FB3F197B815B}"/>
              </a:ext>
            </a:extLst>
          </p:cNvPr>
          <p:cNvSpPr txBox="1">
            <a:spLocks/>
          </p:cNvSpPr>
          <p:nvPr/>
        </p:nvSpPr>
        <p:spPr>
          <a:xfrm>
            <a:off x="12039322" y="5955077"/>
            <a:ext cx="10914556" cy="6181687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262348C-5201-650C-F63E-48C8A0EAD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20502"/>
              </p:ext>
            </p:extLst>
          </p:nvPr>
        </p:nvGraphicFramePr>
        <p:xfrm>
          <a:off x="18005294" y="8975701"/>
          <a:ext cx="4922562" cy="2311816"/>
        </p:xfrm>
        <a:graphic>
          <a:graphicData uri="http://schemas.openxmlformats.org/drawingml/2006/table">
            <a:tbl>
              <a:tblPr firstRow="1" bandRow="1"/>
              <a:tblGrid>
                <a:gridCol w="3415655">
                  <a:extLst>
                    <a:ext uri="{9D8B030D-6E8A-4147-A177-3AD203B41FA5}">
                      <a16:colId xmlns:a16="http://schemas.microsoft.com/office/drawing/2014/main" val="1352934864"/>
                    </a:ext>
                  </a:extLst>
                </a:gridCol>
                <a:gridCol w="1506907">
                  <a:extLst>
                    <a:ext uri="{9D8B030D-6E8A-4147-A177-3AD203B41FA5}">
                      <a16:colId xmlns:a16="http://schemas.microsoft.com/office/drawing/2014/main" val="2160801979"/>
                    </a:ext>
                  </a:extLst>
                </a:gridCol>
              </a:tblGrid>
              <a:tr h="828339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4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Prior Systemic Therapy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4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n (%)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8000"/>
                  </a:ext>
                </a:extLst>
              </a:tr>
              <a:tr h="730442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Chemotherapy &amp; other  antineoplastic therapies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(100)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892990"/>
                  </a:ext>
                </a:extLst>
              </a:tr>
              <a:tr h="753035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Immune and antibody therapies*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(72)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97864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7B481CA-9B38-AFEE-13A6-DD6C471B5822}"/>
              </a:ext>
            </a:extLst>
          </p:cNvPr>
          <p:cNvSpPr txBox="1"/>
          <p:nvPr/>
        </p:nvSpPr>
        <p:spPr>
          <a:xfrm>
            <a:off x="3463501" y="132302"/>
            <a:ext cx="42314033" cy="1938992"/>
          </a:xfrm>
          <a:prstGeom prst="rect">
            <a:avLst/>
          </a:prstGeom>
          <a:solidFill>
            <a:srgbClr val="003A70"/>
          </a:solidFill>
        </p:spPr>
        <p:txBody>
          <a:bodyPr wrap="square" rtlCol="0" anchor="ctr">
            <a:spAutoFit/>
          </a:bodyPr>
          <a:lstStyle/>
          <a:p>
            <a:pPr algn="ctr" defTabSz="752993">
              <a:defRPr/>
            </a:pPr>
            <a:r>
              <a:rPr lang="en-US" sz="6000" b="1" kern="0" dirty="0">
                <a:solidFill>
                  <a:prstClr val="white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673</a:t>
            </a:r>
            <a:r>
              <a:rPr lang="en-US" sz="6000" b="1" kern="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Preliminary results from a phase I dose escalation study of ALG.APV-527, a 5T4 x 4-1BB bispecific antibody,</a:t>
            </a:r>
          </a:p>
          <a:p>
            <a:pPr algn="ctr" defTabSz="752993">
              <a:defRPr/>
            </a:pP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 patients with advanced solid tumors demonstrate favorable safety and biological activity</a:t>
            </a:r>
            <a:endParaRPr lang="en-US" sz="6000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E3BB9-4E3E-8B10-FB07-117E6B31FAAF}"/>
              </a:ext>
            </a:extLst>
          </p:cNvPr>
          <p:cNvSpPr txBox="1"/>
          <p:nvPr/>
        </p:nvSpPr>
        <p:spPr>
          <a:xfrm>
            <a:off x="8851516" y="3264675"/>
            <a:ext cx="29820717" cy="18352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1.Tisch Cancer Center, Icahn School of Medicine at Mount Sinai, New York, NY, USA; 2.Hematology Oncology Associates of the Treasure Coast, Port Saint Lucie, FL, USA; 3.Mary Crowley Cancer Research, Dallas, TX, USA; 4.Carolina </a:t>
            </a:r>
            <a:r>
              <a:rPr lang="en-US" sz="2000" kern="100" dirty="0" err="1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BioOncology</a:t>
            </a:r>
            <a:r>
              <a:rPr lang="en-US" sz="20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 Institute, Huntersville, NC, USA; 5.</a:t>
            </a:r>
            <a:r>
              <a:rPr lang="en-US" sz="2000" dirty="0">
                <a:solidFill>
                  <a:srgbClr val="003A70"/>
                </a:solidFill>
                <a:latin typeface="Arial"/>
                <a:ea typeface="Aptos" panose="020B0004020202020204" pitchFamily="34" charset="0"/>
              </a:rPr>
              <a:t>University of Arizona Comprehensive Cancer Center, Tucson, AZ, USA; </a:t>
            </a:r>
            <a:r>
              <a:rPr lang="en-US" sz="20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6.Aptevo Therapeutics, Seattle, WA, USA; 7.KHM Pharma Consulting, Massachusetts, USA; 8.Alligator Bioscience AB, Lund, Sweden; 9.Department of </a:t>
            </a:r>
            <a:r>
              <a:rPr lang="en-US" sz="2000" kern="100" dirty="0" err="1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Immunotechnology</a:t>
            </a:r>
            <a:r>
              <a:rPr lang="en-US" sz="20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, Lund University, Lund, Sweden; 10.Ohio State University Comprehensive Cancer Center, Columbus, OH, USA</a:t>
            </a:r>
          </a:p>
          <a:p>
            <a:pPr algn="ctr"/>
            <a:endParaRPr lang="en-US" sz="900" dirty="0">
              <a:solidFill>
                <a:srgbClr val="003A7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Acknowledgements: </a:t>
            </a:r>
            <a:r>
              <a:rPr lang="en-US" sz="2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would like to thank Sarah Jones, Likiso Nyambi and Jennifer Price for pharmacology data analysis, Sirona Dx for IMC, Rules Based Medicine s41BB and PPD for PK testing.</a:t>
            </a:r>
            <a:endParaRPr lang="en-US" sz="2000" b="1" kern="0" dirty="0">
              <a:solidFill>
                <a:srgbClr val="003A70"/>
              </a:solidFill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03A70"/>
              </a:solidFill>
              <a:latin typeface="Arial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BDE3DC0-0F49-3427-CF70-01583CB4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38" y="1584391"/>
            <a:ext cx="6225599" cy="3908528"/>
          </a:xfrm>
          <a:prstGeom prst="rect">
            <a:avLst/>
          </a:prstGeom>
        </p:spPr>
      </p:pic>
      <p:pic>
        <p:nvPicPr>
          <p:cNvPr id="25" name="Bildobjekt 2">
            <a:extLst>
              <a:ext uri="{FF2B5EF4-FFF2-40B4-BE49-F238E27FC236}">
                <a16:creationId xmlns:a16="http://schemas.microsoft.com/office/drawing/2014/main" id="{3936EC89-76DD-E4AF-CBF2-79BBDBBB3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3917" y="2114302"/>
            <a:ext cx="8871729" cy="28417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FBF21A4-77E2-7287-7703-E59AB6FFDE59}"/>
              </a:ext>
            </a:extLst>
          </p:cNvPr>
          <p:cNvSpPr txBox="1"/>
          <p:nvPr/>
        </p:nvSpPr>
        <p:spPr>
          <a:xfrm>
            <a:off x="5333475" y="2013648"/>
            <a:ext cx="36756770" cy="1308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833" algn="ctr"/>
            <a:r>
              <a:rPr lang="en-US" sz="3800" u="sng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Thomas Marron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Seth Rosen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Douglas Orr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John Powderly II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Jennifer Segar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Noor Khaskhely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Lynn Bonham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Michelle Nelson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Caroline Taromino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292833" algn="ctr"/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Daphne Taylor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John Kumer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Ashley Milton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Peter Ellmark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8,9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Sara Fritzell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Sumeet Ambarkhane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Dirk Huebner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en-US" sz="3800" kern="1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Asrar Alahmadi</a:t>
            </a:r>
            <a:r>
              <a:rPr lang="en-US" sz="3800" kern="100" baseline="300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</a:t>
            </a:r>
            <a:endParaRPr lang="en-US" sz="3800" kern="100" dirty="0">
              <a:solidFill>
                <a:srgbClr val="003A7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Platshållare för innehåll 2">
            <a:extLst>
              <a:ext uri="{FF2B5EF4-FFF2-40B4-BE49-F238E27FC236}">
                <a16:creationId xmlns:a16="http://schemas.microsoft.com/office/drawing/2014/main" id="{38093BC0-8DDD-5CBA-68D4-76A7C60F4006}"/>
              </a:ext>
            </a:extLst>
          </p:cNvPr>
          <p:cNvSpPr txBox="1">
            <a:spLocks/>
          </p:cNvSpPr>
          <p:nvPr/>
        </p:nvSpPr>
        <p:spPr>
          <a:xfrm>
            <a:off x="812106" y="6016176"/>
            <a:ext cx="10864516" cy="6962072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9D1609-22BA-4B90-8766-79D3973BE896}"/>
              </a:ext>
            </a:extLst>
          </p:cNvPr>
          <p:cNvSpPr txBox="1"/>
          <p:nvPr/>
        </p:nvSpPr>
        <p:spPr>
          <a:xfrm>
            <a:off x="10473889" y="8816476"/>
            <a:ext cx="1190592" cy="726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75" b="1" dirty="0">
                <a:solidFill>
                  <a:srgbClr val="003A70"/>
                </a:solidFill>
                <a:latin typeface="Calibri" panose="020F0502020204030204" pitchFamily="34" charset="0"/>
              </a:rPr>
              <a:t>Modified</a:t>
            </a:r>
          </a:p>
          <a:p>
            <a:r>
              <a:rPr lang="en-US" sz="1975" b="1" dirty="0">
                <a:solidFill>
                  <a:srgbClr val="003A70"/>
                </a:solidFill>
                <a:latin typeface="Calibri" panose="020F0502020204030204" pitchFamily="34" charset="0"/>
              </a:rPr>
              <a:t> Fc</a:t>
            </a:r>
          </a:p>
        </p:txBody>
      </p:sp>
      <p:grpSp>
        <p:nvGrpSpPr>
          <p:cNvPr id="29" name="Group 38">
            <a:extLst>
              <a:ext uri="{FF2B5EF4-FFF2-40B4-BE49-F238E27FC236}">
                <a16:creationId xmlns:a16="http://schemas.microsoft.com/office/drawing/2014/main" id="{E421E580-E0AC-F84D-FB16-0FDCD33CDF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86101" y="7730584"/>
            <a:ext cx="2243594" cy="3138987"/>
            <a:chOff x="5314828" y="2380300"/>
            <a:chExt cx="1480740" cy="2178746"/>
          </a:xfrm>
        </p:grpSpPr>
        <p:sp>
          <p:nvSpPr>
            <p:cNvPr id="30" name="Arc 98">
              <a:extLst>
                <a:ext uri="{FF2B5EF4-FFF2-40B4-BE49-F238E27FC236}">
                  <a16:creationId xmlns:a16="http://schemas.microsoft.com/office/drawing/2014/main" id="{AD8B0D20-80FA-F0C8-95A8-8F6DECE528E1}"/>
                </a:ext>
              </a:extLst>
            </p:cNvPr>
            <p:cNvSpPr>
              <a:spLocks/>
            </p:cNvSpPr>
            <p:nvPr/>
          </p:nvSpPr>
          <p:spPr bwMode="auto">
            <a:xfrm rot="21414357" flipV="1">
              <a:off x="5774417" y="3768210"/>
              <a:ext cx="235540" cy="430582"/>
            </a:xfrm>
            <a:custGeom>
              <a:avLst/>
              <a:gdLst>
                <a:gd name="T0" fmla="*/ 0 w 21600"/>
                <a:gd name="T1" fmla="*/ 0 h 25838"/>
                <a:gd name="T2" fmla="*/ 0 w 21600"/>
                <a:gd name="T3" fmla="*/ 0 h 25838"/>
                <a:gd name="T4" fmla="*/ 0 w 21600"/>
                <a:gd name="T5" fmla="*/ 0 h 258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838"/>
                <a:gd name="T11" fmla="*/ 21600 w 21600"/>
                <a:gd name="T12" fmla="*/ 25838 h 258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838" fill="none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</a:path>
                <a:path w="21600" h="25838" stroke="0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  <a:lnTo>
                    <a:pt x="0" y="21565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grpSp>
          <p:nvGrpSpPr>
            <p:cNvPr id="31" name="Group 93">
              <a:extLst>
                <a:ext uri="{FF2B5EF4-FFF2-40B4-BE49-F238E27FC236}">
                  <a16:creationId xmlns:a16="http://schemas.microsoft.com/office/drawing/2014/main" id="{57A6FBF0-3B51-4674-A3DC-EF3A3F11D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4057" y="2641704"/>
              <a:ext cx="567762" cy="430949"/>
              <a:chOff x="885" y="1472"/>
              <a:chExt cx="288" cy="19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Arc 94">
                <a:extLst>
                  <a:ext uri="{FF2B5EF4-FFF2-40B4-BE49-F238E27FC236}">
                    <a16:creationId xmlns:a16="http://schemas.microsoft.com/office/drawing/2014/main" id="{28BA6744-B319-2291-BF3E-6205764C757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14357" flipH="1">
                <a:off x="1053" y="1472"/>
                <a:ext cx="120" cy="199"/>
              </a:xfrm>
              <a:custGeom>
                <a:avLst/>
                <a:gdLst>
                  <a:gd name="T0" fmla="*/ 0 w 21600"/>
                  <a:gd name="T1" fmla="*/ 0 h 25838"/>
                  <a:gd name="T2" fmla="*/ 0 w 21600"/>
                  <a:gd name="T3" fmla="*/ 0 h 25838"/>
                  <a:gd name="T4" fmla="*/ 0 w 21600"/>
                  <a:gd name="T5" fmla="*/ 0 h 2583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5838"/>
                  <a:gd name="T11" fmla="*/ 21600 w 21600"/>
                  <a:gd name="T12" fmla="*/ 25838 h 258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5838" fill="none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</a:path>
                  <a:path w="21600" h="25838" stroke="0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  <a:lnTo>
                      <a:pt x="0" y="21565"/>
                    </a:lnTo>
                    <a:close/>
                  </a:path>
                </a:pathLst>
              </a:cu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  <p:sp>
            <p:nvSpPr>
              <p:cNvPr id="51" name="Arc 95">
                <a:extLst>
                  <a:ext uri="{FF2B5EF4-FFF2-40B4-BE49-F238E27FC236}">
                    <a16:creationId xmlns:a16="http://schemas.microsoft.com/office/drawing/2014/main" id="{F7E26AEC-64D3-CE88-DCF6-069EB1CA7B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643">
                <a:off x="885" y="1472"/>
                <a:ext cx="120" cy="199"/>
              </a:xfrm>
              <a:custGeom>
                <a:avLst/>
                <a:gdLst>
                  <a:gd name="T0" fmla="*/ 0 w 21600"/>
                  <a:gd name="T1" fmla="*/ 0 h 25838"/>
                  <a:gd name="T2" fmla="*/ 0 w 21600"/>
                  <a:gd name="T3" fmla="*/ 0 h 25838"/>
                  <a:gd name="T4" fmla="*/ 0 w 21600"/>
                  <a:gd name="T5" fmla="*/ 0 h 2583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5838"/>
                  <a:gd name="T11" fmla="*/ 21600 w 21600"/>
                  <a:gd name="T12" fmla="*/ 25838 h 258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5838" fill="none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</a:path>
                  <a:path w="21600" h="25838" stroke="0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  <a:lnTo>
                      <a:pt x="0" y="21565"/>
                    </a:lnTo>
                    <a:close/>
                  </a:path>
                </a:pathLst>
              </a:cu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  <p:sp>
            <p:nvSpPr>
              <p:cNvPr id="52" name="Line 96">
                <a:extLst>
                  <a:ext uri="{FF2B5EF4-FFF2-40B4-BE49-F238E27FC236}">
                    <a16:creationId xmlns:a16="http://schemas.microsoft.com/office/drawing/2014/main" id="{A84D7527-A1D0-D39A-5AF1-189285346D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6" y="1569"/>
                <a:ext cx="66" cy="0"/>
              </a:xfrm>
              <a:prstGeom prst="line">
                <a:avLst/>
              </a:pr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</p:grpSp>
        <p:sp>
          <p:nvSpPr>
            <p:cNvPr id="32" name="Arc 97">
              <a:extLst>
                <a:ext uri="{FF2B5EF4-FFF2-40B4-BE49-F238E27FC236}">
                  <a16:creationId xmlns:a16="http://schemas.microsoft.com/office/drawing/2014/main" id="{D682BEBD-D947-D270-90CD-03ACB13715A9}"/>
                </a:ext>
              </a:extLst>
            </p:cNvPr>
            <p:cNvSpPr>
              <a:spLocks/>
            </p:cNvSpPr>
            <p:nvPr/>
          </p:nvSpPr>
          <p:spPr bwMode="auto">
            <a:xfrm rot="185643" flipH="1" flipV="1">
              <a:off x="6104747" y="3768210"/>
              <a:ext cx="236976" cy="430582"/>
            </a:xfrm>
            <a:custGeom>
              <a:avLst/>
              <a:gdLst>
                <a:gd name="T0" fmla="*/ 0 w 21600"/>
                <a:gd name="T1" fmla="*/ 0 h 25838"/>
                <a:gd name="T2" fmla="*/ 0 w 21600"/>
                <a:gd name="T3" fmla="*/ 0 h 25838"/>
                <a:gd name="T4" fmla="*/ 0 w 21600"/>
                <a:gd name="T5" fmla="*/ 0 h 258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838"/>
                <a:gd name="T11" fmla="*/ 21600 w 21600"/>
                <a:gd name="T12" fmla="*/ 25838 h 258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838" fill="none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</a:path>
                <a:path w="21600" h="25838" stroke="0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  <a:lnTo>
                    <a:pt x="0" y="21565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3" name="Oval 99">
              <a:extLst>
                <a:ext uri="{FF2B5EF4-FFF2-40B4-BE49-F238E27FC236}">
                  <a16:creationId xmlns:a16="http://schemas.microsoft.com/office/drawing/2014/main" id="{11AFA124-0F7F-D719-040A-1826BE5548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176296" flipH="1">
              <a:off x="5825313" y="3410482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4" name="Oval 100">
              <a:extLst>
                <a:ext uri="{FF2B5EF4-FFF2-40B4-BE49-F238E27FC236}">
                  <a16:creationId xmlns:a16="http://schemas.microsoft.com/office/drawing/2014/main" id="{0612B53C-BE14-4D62-9215-7DB494621A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23704">
              <a:off x="5823342" y="3001189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5" name="Oval 101">
              <a:extLst>
                <a:ext uri="{FF2B5EF4-FFF2-40B4-BE49-F238E27FC236}">
                  <a16:creationId xmlns:a16="http://schemas.microsoft.com/office/drawing/2014/main" id="{A2F8A8A6-3741-B338-2760-0E88F562D6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23704">
              <a:off x="6077652" y="3410482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6" name="Oval 102">
              <a:extLst>
                <a:ext uri="{FF2B5EF4-FFF2-40B4-BE49-F238E27FC236}">
                  <a16:creationId xmlns:a16="http://schemas.microsoft.com/office/drawing/2014/main" id="{8C0CBD31-ABE3-7EB7-C015-DAA761A775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176296" flipH="1">
              <a:off x="6101479" y="3001188"/>
              <a:ext cx="212911" cy="428782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7" name="Oval 103">
              <a:extLst>
                <a:ext uri="{FF2B5EF4-FFF2-40B4-BE49-F238E27FC236}">
                  <a16:creationId xmlns:a16="http://schemas.microsoft.com/office/drawing/2014/main" id="{87A5D20B-36E5-6FD1-15A1-9B37960AAD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6319549" y="2259628"/>
              <a:ext cx="227476" cy="500147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8" name="Oval 104">
              <a:extLst>
                <a:ext uri="{FF2B5EF4-FFF2-40B4-BE49-F238E27FC236}">
                  <a16:creationId xmlns:a16="http://schemas.microsoft.com/office/drawing/2014/main" id="{75ACCC98-09AD-D36B-6592-6DD40E85B7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5533596" y="2249865"/>
              <a:ext cx="239546" cy="519673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39" name="Oval 103">
              <a:extLst>
                <a:ext uri="{FF2B5EF4-FFF2-40B4-BE49-F238E27FC236}">
                  <a16:creationId xmlns:a16="http://schemas.microsoft.com/office/drawing/2014/main" id="{01A4DFAE-1C14-9804-F236-881F66C5E2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6431757" y="2381884"/>
              <a:ext cx="227476" cy="500147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0" name="Oval 104">
              <a:extLst>
                <a:ext uri="{FF2B5EF4-FFF2-40B4-BE49-F238E27FC236}">
                  <a16:creationId xmlns:a16="http://schemas.microsoft.com/office/drawing/2014/main" id="{62318204-56EB-943B-7124-101020EB06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5454892" y="2372121"/>
              <a:ext cx="239546" cy="519673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1" name="Arc 26">
              <a:extLst>
                <a:ext uri="{FF2B5EF4-FFF2-40B4-BE49-F238E27FC236}">
                  <a16:creationId xmlns:a16="http://schemas.microsoft.com/office/drawing/2014/main" id="{AAF2E301-1FD4-3144-0603-2FF07CED0E9F}"/>
                </a:ext>
              </a:extLst>
            </p:cNvPr>
            <p:cNvSpPr>
              <a:spLocks/>
            </p:cNvSpPr>
            <p:nvPr/>
          </p:nvSpPr>
          <p:spPr bwMode="auto">
            <a:xfrm rot="1968904" flipV="1">
              <a:off x="6397735" y="2398958"/>
              <a:ext cx="373416" cy="482252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2" name="Arc 26">
              <a:extLst>
                <a:ext uri="{FF2B5EF4-FFF2-40B4-BE49-F238E27FC236}">
                  <a16:creationId xmlns:a16="http://schemas.microsoft.com/office/drawing/2014/main" id="{1AD6C1AB-2499-4CF0-D549-C12FBE4ADF12}"/>
                </a:ext>
              </a:extLst>
            </p:cNvPr>
            <p:cNvSpPr>
              <a:spLocks/>
            </p:cNvSpPr>
            <p:nvPr/>
          </p:nvSpPr>
          <p:spPr bwMode="auto">
            <a:xfrm rot="8153671" flipV="1">
              <a:off x="5355042" y="2380300"/>
              <a:ext cx="373416" cy="525310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3" name="Line 96">
              <a:extLst>
                <a:ext uri="{FF2B5EF4-FFF2-40B4-BE49-F238E27FC236}">
                  <a16:creationId xmlns:a16="http://schemas.microsoft.com/office/drawing/2014/main" id="{9893882C-89ED-51B6-B968-E81A984368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9690" y="2783612"/>
              <a:ext cx="198198" cy="0"/>
            </a:xfrm>
            <a:prstGeom prst="line">
              <a:avLst/>
            </a:pr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4" name="Oval 103">
              <a:extLst>
                <a:ext uri="{FF2B5EF4-FFF2-40B4-BE49-F238E27FC236}">
                  <a16:creationId xmlns:a16="http://schemas.microsoft.com/office/drawing/2014/main" id="{8EB5307E-99C3-2DD5-C9CF-D6F3D80053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5474692" y="3878640"/>
              <a:ext cx="227476" cy="500147"/>
            </a:xfrm>
            <a:prstGeom prst="ellipse">
              <a:avLst/>
            </a:prstGeom>
            <a:solidFill>
              <a:srgbClr val="407EC9">
                <a:lumMod val="5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5" name="Oval 103">
              <a:extLst>
                <a:ext uri="{FF2B5EF4-FFF2-40B4-BE49-F238E27FC236}">
                  <a16:creationId xmlns:a16="http://schemas.microsoft.com/office/drawing/2014/main" id="{55AB7E05-AB34-D088-D4A1-AF2FBEFA95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5586900" y="4000896"/>
              <a:ext cx="227476" cy="500147"/>
            </a:xfrm>
            <a:prstGeom prst="ellipse">
              <a:avLst/>
            </a:prstGeom>
            <a:solidFill>
              <a:srgbClr val="407EC9">
                <a:lumMod val="5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6" name="Oval 104">
              <a:extLst>
                <a:ext uri="{FF2B5EF4-FFF2-40B4-BE49-F238E27FC236}">
                  <a16:creationId xmlns:a16="http://schemas.microsoft.com/office/drawing/2014/main" id="{C8E8B774-7370-40DD-6B43-BAA6E2F1ED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6387758" y="3887094"/>
              <a:ext cx="239546" cy="519673"/>
            </a:xfrm>
            <a:prstGeom prst="ellipse">
              <a:avLst/>
            </a:prstGeom>
            <a:solidFill>
              <a:srgbClr val="407EC9">
                <a:lumMod val="5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7" name="Oval 104">
              <a:extLst>
                <a:ext uri="{FF2B5EF4-FFF2-40B4-BE49-F238E27FC236}">
                  <a16:creationId xmlns:a16="http://schemas.microsoft.com/office/drawing/2014/main" id="{01E604C5-FCF9-DC5F-42D8-F575182641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6309054" y="4009350"/>
              <a:ext cx="239546" cy="519673"/>
            </a:xfrm>
            <a:prstGeom prst="ellipse">
              <a:avLst/>
            </a:prstGeom>
            <a:solidFill>
              <a:srgbClr val="407EC9">
                <a:lumMod val="5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8" name="Arc 26">
              <a:extLst>
                <a:ext uri="{FF2B5EF4-FFF2-40B4-BE49-F238E27FC236}">
                  <a16:creationId xmlns:a16="http://schemas.microsoft.com/office/drawing/2014/main" id="{1F5C90B2-BA55-FBF8-EB6C-E4E01BA20EC7}"/>
                </a:ext>
              </a:extLst>
            </p:cNvPr>
            <p:cNvSpPr>
              <a:spLocks/>
            </p:cNvSpPr>
            <p:nvPr/>
          </p:nvSpPr>
          <p:spPr bwMode="auto">
            <a:xfrm rot="8153671" flipV="1">
              <a:off x="6206719" y="4023688"/>
              <a:ext cx="373416" cy="535358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49" name="Arc 26">
              <a:extLst>
                <a:ext uri="{FF2B5EF4-FFF2-40B4-BE49-F238E27FC236}">
                  <a16:creationId xmlns:a16="http://schemas.microsoft.com/office/drawing/2014/main" id="{B34588BB-2F3B-F6E6-42AA-E13D6F38EFB1}"/>
                </a:ext>
              </a:extLst>
            </p:cNvPr>
            <p:cNvSpPr>
              <a:spLocks/>
            </p:cNvSpPr>
            <p:nvPr/>
          </p:nvSpPr>
          <p:spPr bwMode="auto">
            <a:xfrm rot="1968904" flipV="1">
              <a:off x="5566166" y="4027995"/>
              <a:ext cx="373416" cy="482252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468BD79-3EFA-73AC-417E-7068BB349D0F}"/>
              </a:ext>
            </a:extLst>
          </p:cNvPr>
          <p:cNvSpPr txBox="1"/>
          <p:nvPr/>
        </p:nvSpPr>
        <p:spPr>
          <a:xfrm>
            <a:off x="8984455" y="7250870"/>
            <a:ext cx="2160222" cy="462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>
                <a:solidFill>
                  <a:srgbClr val="003A70"/>
                </a:solidFill>
                <a:latin typeface="Calibri" panose="020F0502020204030204" pitchFamily="34" charset="0"/>
              </a:rPr>
              <a:t>Anti-4-1BB </a:t>
            </a:r>
            <a:r>
              <a:rPr lang="en-US" sz="2300" b="1" dirty="0" err="1">
                <a:solidFill>
                  <a:srgbClr val="003A70"/>
                </a:solidFill>
                <a:latin typeface="Calibri" panose="020F0502020204030204" pitchFamily="34" charset="0"/>
              </a:rPr>
              <a:t>scFv</a:t>
            </a:r>
            <a:endParaRPr lang="en-US" sz="2300" b="1" dirty="0">
              <a:solidFill>
                <a:srgbClr val="003A70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78ADEC-0889-E16D-62E1-06A1F7BDD22D}"/>
              </a:ext>
            </a:extLst>
          </p:cNvPr>
          <p:cNvSpPr txBox="1"/>
          <p:nvPr/>
        </p:nvSpPr>
        <p:spPr>
          <a:xfrm>
            <a:off x="9081099" y="10583274"/>
            <a:ext cx="1875955" cy="462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>
                <a:solidFill>
                  <a:srgbClr val="003A70"/>
                </a:solidFill>
                <a:latin typeface="Calibri" panose="020F0502020204030204" pitchFamily="34" charset="0"/>
              </a:rPr>
              <a:t>Anti-5T4 </a:t>
            </a:r>
            <a:r>
              <a:rPr lang="en-US" sz="2300" b="1" dirty="0" err="1">
                <a:solidFill>
                  <a:srgbClr val="003A70"/>
                </a:solidFill>
                <a:latin typeface="Calibri" panose="020F0502020204030204" pitchFamily="34" charset="0"/>
              </a:rPr>
              <a:t>scFv</a:t>
            </a:r>
            <a:endParaRPr lang="en-US" sz="2300" b="1" dirty="0">
              <a:solidFill>
                <a:srgbClr val="003A70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F67CE4-2418-82A1-2923-2AFC3082F677}"/>
              </a:ext>
            </a:extLst>
          </p:cNvPr>
          <p:cNvSpPr txBox="1"/>
          <p:nvPr/>
        </p:nvSpPr>
        <p:spPr>
          <a:xfrm>
            <a:off x="875795" y="5993339"/>
            <a:ext cx="7618678" cy="568132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35305" indent="-209161" algn="just" defTabSz="7027992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ALG.APV-527 is a bispecific therapeutic 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containing binding domains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targeting the </a:t>
            </a:r>
            <a:r>
              <a:rPr lang="en-US" sz="23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co-stimulatory receptor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4-1BB and the 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oncofetal antigen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5T4, 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expressed on multiple solid tumor types.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These are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 linked to an effector-null Ig Fc domain, providing an antibody-like </a:t>
            </a:r>
            <a:r>
              <a:rPr lang="en-US" sz="2300" i="1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in vivo 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half-life</a:t>
            </a:r>
          </a:p>
          <a:p>
            <a:pPr marL="235305" indent="-209161" algn="just" defTabSz="7027992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3A70"/>
              </a:solidFill>
              <a:latin typeface="Arial"/>
              <a:ea typeface="Verdana" pitchFamily="34" charset="0"/>
              <a:cs typeface="Verdana" pitchFamily="34" charset="0"/>
            </a:endParaRPr>
          </a:p>
          <a:p>
            <a:pPr marL="235305" indent="-209161" algn="just" defTabSz="7027992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The </a:t>
            </a:r>
            <a:r>
              <a:rPr lang="en-US" sz="2300" dirty="0" err="1">
                <a:solidFill>
                  <a:srgbClr val="003A70"/>
                </a:solidFill>
                <a:latin typeface="Arial"/>
              </a:rPr>
              <a:t>scFvs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originate 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from the Alligator Gold</a:t>
            </a:r>
            <a:r>
              <a:rPr lang="en-US" sz="2300" baseline="30000" dirty="0">
                <a:solidFill>
                  <a:srgbClr val="003A70"/>
                </a:solidFill>
                <a:latin typeface="Arial"/>
              </a:rPr>
              <a:t>®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 human </a:t>
            </a:r>
            <a:r>
              <a:rPr lang="en-US" sz="2300" dirty="0" err="1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scFv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Verdana" pitchFamily="34" charset="0"/>
                <a:cs typeface="Verdana" pitchFamily="34" charset="0"/>
              </a:rPr>
              <a:t> library (Alligator Bioscience)  and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optimized for use in the bispecific ADAPTIR</a:t>
            </a:r>
            <a:r>
              <a:rPr lang="en-US" sz="2300" baseline="30000" dirty="0">
                <a:solidFill>
                  <a:srgbClr val="003A70"/>
                </a:solidFill>
                <a:latin typeface="Arial"/>
              </a:rPr>
              <a:t>™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format (</a:t>
            </a:r>
            <a:r>
              <a:rPr lang="en-US" sz="2300" dirty="0" err="1">
                <a:solidFill>
                  <a:srgbClr val="003A70"/>
                </a:solidFill>
                <a:latin typeface="Arial"/>
              </a:rPr>
              <a:t>Aptevo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Therapeutics)</a:t>
            </a:r>
          </a:p>
          <a:p>
            <a:pPr marL="235305" indent="-209161" algn="just" defTabSz="7027992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3A70"/>
              </a:solidFill>
              <a:latin typeface="Arial"/>
            </a:endParaRPr>
          </a:p>
          <a:p>
            <a:pPr marL="235305" indent="-209161" algn="just" defTabSz="7027992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ALG.APV-527 features targeted T cell stimulation, optimized stability, good manufacturing properties with potential for better risk-benefit in humans than monospecific 4-1BB antibodies </a:t>
            </a:r>
          </a:p>
          <a:p>
            <a:pPr marL="235305" indent="-209161" algn="just" defTabSz="7027992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3A70"/>
              </a:solidFill>
              <a:latin typeface="Arial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9F15DDA-3EC0-CBBD-7B04-2BE530AF8F00}"/>
              </a:ext>
            </a:extLst>
          </p:cNvPr>
          <p:cNvSpPr/>
          <p:nvPr/>
        </p:nvSpPr>
        <p:spPr>
          <a:xfrm>
            <a:off x="821915" y="13882565"/>
            <a:ext cx="10948310" cy="568533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solidFill>
              <a:srgbClr val="003A70"/>
            </a:solidFill>
            <a:prstDash val="solid"/>
          </a:ln>
          <a:effectLst/>
        </p:spPr>
        <p:txBody>
          <a:bodyPr rtlCol="0" anchor="ctr"/>
          <a:lstStyle/>
          <a:p>
            <a:pPr algn="ctr" defTabSz="752993">
              <a:defRPr/>
            </a:pPr>
            <a:endParaRPr lang="en-US" sz="2306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92C629F-5E67-777A-F03F-34BE8BF500F0}"/>
              </a:ext>
            </a:extLst>
          </p:cNvPr>
          <p:cNvSpPr txBox="1"/>
          <p:nvPr/>
        </p:nvSpPr>
        <p:spPr>
          <a:xfrm>
            <a:off x="816955" y="13056352"/>
            <a:ext cx="10972800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ALG.APV-527 Mode of Action</a:t>
            </a:r>
          </a:p>
        </p:txBody>
      </p:sp>
      <p:sp>
        <p:nvSpPr>
          <p:cNvPr id="58" name="textruta 25">
            <a:extLst>
              <a:ext uri="{FF2B5EF4-FFF2-40B4-BE49-F238E27FC236}">
                <a16:creationId xmlns:a16="http://schemas.microsoft.com/office/drawing/2014/main" id="{F59BB419-2F97-C813-39E2-1775A2FECA8B}"/>
              </a:ext>
            </a:extLst>
          </p:cNvPr>
          <p:cNvSpPr txBox="1"/>
          <p:nvPr/>
        </p:nvSpPr>
        <p:spPr>
          <a:xfrm>
            <a:off x="1021461" y="18775429"/>
            <a:ext cx="106513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rgbClr val="003A70"/>
                </a:solidFill>
                <a:latin typeface="Arial"/>
              </a:rPr>
              <a:t>ALG.APV-527 directs the stimulation of CD8</a:t>
            </a:r>
            <a:r>
              <a:rPr lang="en-US" sz="2300" baseline="30000" dirty="0">
                <a:solidFill>
                  <a:srgbClr val="003A70"/>
                </a:solidFill>
                <a:latin typeface="Arial"/>
              </a:rPr>
              <a:t>+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T and NK cells by 5T4</a:t>
            </a:r>
            <a:r>
              <a:rPr lang="en-US" sz="2300" baseline="30000" dirty="0">
                <a:solidFill>
                  <a:srgbClr val="003A70"/>
                </a:solidFill>
                <a:latin typeface="Arial"/>
              </a:rPr>
              <a:t>+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 tumors and is designed to minimize the toxicity observed with other 4-1BB therapeutics</a:t>
            </a:r>
            <a:endParaRPr lang="sv-SE" sz="2300" dirty="0">
              <a:solidFill>
                <a:srgbClr val="FF0000"/>
              </a:solidFill>
              <a:latin typeface="Arial"/>
            </a:endParaRPr>
          </a:p>
        </p:txBody>
      </p:sp>
      <p:grpSp>
        <p:nvGrpSpPr>
          <p:cNvPr id="59" name="Group 38">
            <a:extLst>
              <a:ext uri="{FF2B5EF4-FFF2-40B4-BE49-F238E27FC236}">
                <a16:creationId xmlns:a16="http://schemas.microsoft.com/office/drawing/2014/main" id="{6D4D1873-9542-AAAC-84CA-1E1ED9C5D650}"/>
              </a:ext>
            </a:extLst>
          </p:cNvPr>
          <p:cNvGrpSpPr>
            <a:grpSpLocks noChangeAspect="1"/>
          </p:cNvGrpSpPr>
          <p:nvPr/>
        </p:nvGrpSpPr>
        <p:grpSpPr bwMode="auto">
          <a:xfrm rot="15799643">
            <a:off x="8589020" y="14897070"/>
            <a:ext cx="1278988" cy="1624063"/>
            <a:chOff x="5314828" y="2380300"/>
            <a:chExt cx="1480740" cy="2178746"/>
          </a:xfrm>
        </p:grpSpPr>
        <p:sp>
          <p:nvSpPr>
            <p:cNvPr id="60" name="Arc 98">
              <a:extLst>
                <a:ext uri="{FF2B5EF4-FFF2-40B4-BE49-F238E27FC236}">
                  <a16:creationId xmlns:a16="http://schemas.microsoft.com/office/drawing/2014/main" id="{CB14D90E-EBB3-60FE-4B75-8E4A5667405F}"/>
                </a:ext>
              </a:extLst>
            </p:cNvPr>
            <p:cNvSpPr>
              <a:spLocks/>
            </p:cNvSpPr>
            <p:nvPr/>
          </p:nvSpPr>
          <p:spPr bwMode="auto">
            <a:xfrm rot="21414357" flipV="1">
              <a:off x="5774417" y="3768210"/>
              <a:ext cx="235540" cy="430582"/>
            </a:xfrm>
            <a:custGeom>
              <a:avLst/>
              <a:gdLst>
                <a:gd name="T0" fmla="*/ 0 w 21600"/>
                <a:gd name="T1" fmla="*/ 0 h 25838"/>
                <a:gd name="T2" fmla="*/ 0 w 21600"/>
                <a:gd name="T3" fmla="*/ 0 h 25838"/>
                <a:gd name="T4" fmla="*/ 0 w 21600"/>
                <a:gd name="T5" fmla="*/ 0 h 258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838"/>
                <a:gd name="T11" fmla="*/ 21600 w 21600"/>
                <a:gd name="T12" fmla="*/ 25838 h 258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838" fill="none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</a:path>
                <a:path w="21600" h="25838" stroke="0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  <a:lnTo>
                    <a:pt x="0" y="21565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grpSp>
          <p:nvGrpSpPr>
            <p:cNvPr id="61" name="Group 93">
              <a:extLst>
                <a:ext uri="{FF2B5EF4-FFF2-40B4-BE49-F238E27FC236}">
                  <a16:creationId xmlns:a16="http://schemas.microsoft.com/office/drawing/2014/main" id="{001C74C9-F33B-3ADD-EDC1-5458176AA8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4057" y="2641704"/>
              <a:ext cx="567762" cy="430949"/>
              <a:chOff x="885" y="1472"/>
              <a:chExt cx="288" cy="19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Arc 94">
                <a:extLst>
                  <a:ext uri="{FF2B5EF4-FFF2-40B4-BE49-F238E27FC236}">
                    <a16:creationId xmlns:a16="http://schemas.microsoft.com/office/drawing/2014/main" id="{E0889FD1-4638-4514-0C79-C31F2374CA5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14357" flipH="1">
                <a:off x="1053" y="1472"/>
                <a:ext cx="120" cy="199"/>
              </a:xfrm>
              <a:custGeom>
                <a:avLst/>
                <a:gdLst>
                  <a:gd name="T0" fmla="*/ 0 w 21600"/>
                  <a:gd name="T1" fmla="*/ 0 h 25838"/>
                  <a:gd name="T2" fmla="*/ 0 w 21600"/>
                  <a:gd name="T3" fmla="*/ 0 h 25838"/>
                  <a:gd name="T4" fmla="*/ 0 w 21600"/>
                  <a:gd name="T5" fmla="*/ 0 h 2583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5838"/>
                  <a:gd name="T11" fmla="*/ 21600 w 21600"/>
                  <a:gd name="T12" fmla="*/ 25838 h 258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5838" fill="none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</a:path>
                  <a:path w="21600" h="25838" stroke="0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  <a:lnTo>
                      <a:pt x="0" y="21565"/>
                    </a:lnTo>
                    <a:close/>
                  </a:path>
                </a:pathLst>
              </a:cu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  <p:sp>
            <p:nvSpPr>
              <p:cNvPr id="81" name="Arc 95">
                <a:extLst>
                  <a:ext uri="{FF2B5EF4-FFF2-40B4-BE49-F238E27FC236}">
                    <a16:creationId xmlns:a16="http://schemas.microsoft.com/office/drawing/2014/main" id="{7C9687A4-6F33-3C10-5F0B-04DD1ACD67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643">
                <a:off x="885" y="1472"/>
                <a:ext cx="120" cy="199"/>
              </a:xfrm>
              <a:custGeom>
                <a:avLst/>
                <a:gdLst>
                  <a:gd name="T0" fmla="*/ 0 w 21600"/>
                  <a:gd name="T1" fmla="*/ 0 h 25838"/>
                  <a:gd name="T2" fmla="*/ 0 w 21600"/>
                  <a:gd name="T3" fmla="*/ 0 h 25838"/>
                  <a:gd name="T4" fmla="*/ 0 w 21600"/>
                  <a:gd name="T5" fmla="*/ 0 h 2583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5838"/>
                  <a:gd name="T11" fmla="*/ 21600 w 21600"/>
                  <a:gd name="T12" fmla="*/ 25838 h 258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5838" fill="none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</a:path>
                  <a:path w="21600" h="25838" stroke="0" extrusionOk="0">
                    <a:moveTo>
                      <a:pt x="1226" y="-1"/>
                    </a:moveTo>
                    <a:cubicBezTo>
                      <a:pt x="12660" y="649"/>
                      <a:pt x="21600" y="10111"/>
                      <a:pt x="21600" y="21565"/>
                    </a:cubicBezTo>
                    <a:cubicBezTo>
                      <a:pt x="21600" y="22999"/>
                      <a:pt x="21457" y="24431"/>
                      <a:pt x="21173" y="25838"/>
                    </a:cubicBezTo>
                    <a:lnTo>
                      <a:pt x="0" y="21565"/>
                    </a:lnTo>
                    <a:close/>
                  </a:path>
                </a:pathLst>
              </a:cu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  <p:sp>
            <p:nvSpPr>
              <p:cNvPr id="82" name="Line 96">
                <a:extLst>
                  <a:ext uri="{FF2B5EF4-FFF2-40B4-BE49-F238E27FC236}">
                    <a16:creationId xmlns:a16="http://schemas.microsoft.com/office/drawing/2014/main" id="{E34ADC59-1846-62BF-CE8F-AA97A2103F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6" y="1569"/>
                <a:ext cx="66" cy="0"/>
              </a:xfrm>
              <a:prstGeom prst="line">
                <a:avLst/>
              </a:prstGeom>
              <a:noFill/>
              <a:ln w="19050">
                <a:solidFill>
                  <a:srgbClr val="11111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752993">
                  <a:defRPr/>
                </a:pPr>
                <a:endParaRPr lang="en-US" sz="2306" kern="0">
                  <a:solidFill>
                    <a:srgbClr val="111111"/>
                  </a:solidFill>
                  <a:latin typeface="Arial"/>
                </a:endParaRPr>
              </a:p>
            </p:txBody>
          </p:sp>
        </p:grpSp>
        <p:sp>
          <p:nvSpPr>
            <p:cNvPr id="62" name="Arc 97">
              <a:extLst>
                <a:ext uri="{FF2B5EF4-FFF2-40B4-BE49-F238E27FC236}">
                  <a16:creationId xmlns:a16="http://schemas.microsoft.com/office/drawing/2014/main" id="{103D44B3-636B-7A69-8B9C-49772C8DC236}"/>
                </a:ext>
              </a:extLst>
            </p:cNvPr>
            <p:cNvSpPr>
              <a:spLocks/>
            </p:cNvSpPr>
            <p:nvPr/>
          </p:nvSpPr>
          <p:spPr bwMode="auto">
            <a:xfrm rot="185643" flipH="1" flipV="1">
              <a:off x="6104747" y="3768210"/>
              <a:ext cx="236976" cy="430582"/>
            </a:xfrm>
            <a:custGeom>
              <a:avLst/>
              <a:gdLst>
                <a:gd name="T0" fmla="*/ 0 w 21600"/>
                <a:gd name="T1" fmla="*/ 0 h 25838"/>
                <a:gd name="T2" fmla="*/ 0 w 21600"/>
                <a:gd name="T3" fmla="*/ 0 h 25838"/>
                <a:gd name="T4" fmla="*/ 0 w 21600"/>
                <a:gd name="T5" fmla="*/ 0 h 258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838"/>
                <a:gd name="T11" fmla="*/ 21600 w 21600"/>
                <a:gd name="T12" fmla="*/ 25838 h 258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838" fill="none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</a:path>
                <a:path w="21600" h="25838" stroke="0" extrusionOk="0">
                  <a:moveTo>
                    <a:pt x="1226" y="-1"/>
                  </a:moveTo>
                  <a:cubicBezTo>
                    <a:pt x="12660" y="649"/>
                    <a:pt x="21600" y="10111"/>
                    <a:pt x="21600" y="21565"/>
                  </a:cubicBezTo>
                  <a:cubicBezTo>
                    <a:pt x="21600" y="22999"/>
                    <a:pt x="21457" y="24431"/>
                    <a:pt x="21173" y="25838"/>
                  </a:cubicBezTo>
                  <a:lnTo>
                    <a:pt x="0" y="21565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3" name="Oval 99">
              <a:extLst>
                <a:ext uri="{FF2B5EF4-FFF2-40B4-BE49-F238E27FC236}">
                  <a16:creationId xmlns:a16="http://schemas.microsoft.com/office/drawing/2014/main" id="{34391B22-3EF3-F7E4-302B-813ADB692E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176296" flipH="1">
              <a:off x="5825313" y="3410482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4" name="Oval 100">
              <a:extLst>
                <a:ext uri="{FF2B5EF4-FFF2-40B4-BE49-F238E27FC236}">
                  <a16:creationId xmlns:a16="http://schemas.microsoft.com/office/drawing/2014/main" id="{B84AF8B9-7669-D79B-1AD2-CEE3E18508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23704">
              <a:off x="5823342" y="3001189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5" name="Oval 101">
              <a:extLst>
                <a:ext uri="{FF2B5EF4-FFF2-40B4-BE49-F238E27FC236}">
                  <a16:creationId xmlns:a16="http://schemas.microsoft.com/office/drawing/2014/main" id="{6D290B8F-4156-52D5-8566-156992B4E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23704">
              <a:off x="6077652" y="3410482"/>
              <a:ext cx="212911" cy="428783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6" name="Oval 102">
              <a:extLst>
                <a:ext uri="{FF2B5EF4-FFF2-40B4-BE49-F238E27FC236}">
                  <a16:creationId xmlns:a16="http://schemas.microsoft.com/office/drawing/2014/main" id="{89BC1ECA-ACAC-4DFB-7343-5C8522F0F8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176296" flipH="1">
              <a:off x="6101479" y="3001188"/>
              <a:ext cx="212911" cy="428782"/>
            </a:xfrm>
            <a:prstGeom prst="ellipse">
              <a:avLst/>
            </a:prstGeom>
            <a:solidFill>
              <a:srgbClr val="7C878E">
                <a:lumMod val="60000"/>
                <a:lumOff val="40000"/>
              </a:srgbClr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7" name="Oval 103">
              <a:extLst>
                <a:ext uri="{FF2B5EF4-FFF2-40B4-BE49-F238E27FC236}">
                  <a16:creationId xmlns:a16="http://schemas.microsoft.com/office/drawing/2014/main" id="{F06B8571-06CC-8B07-5E6C-2125DADA03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6319549" y="2259628"/>
              <a:ext cx="227476" cy="500147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8" name="Oval 104">
              <a:extLst>
                <a:ext uri="{FF2B5EF4-FFF2-40B4-BE49-F238E27FC236}">
                  <a16:creationId xmlns:a16="http://schemas.microsoft.com/office/drawing/2014/main" id="{86ABB6D2-59A8-9EE8-7BC2-623EBBD014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5533596" y="2249865"/>
              <a:ext cx="239546" cy="519673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69" name="Oval 103">
              <a:extLst>
                <a:ext uri="{FF2B5EF4-FFF2-40B4-BE49-F238E27FC236}">
                  <a16:creationId xmlns:a16="http://schemas.microsoft.com/office/drawing/2014/main" id="{5C6E9651-2A55-8227-6245-919503FF1C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6431757" y="2381884"/>
              <a:ext cx="227476" cy="500147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0" name="Oval 104">
              <a:extLst>
                <a:ext uri="{FF2B5EF4-FFF2-40B4-BE49-F238E27FC236}">
                  <a16:creationId xmlns:a16="http://schemas.microsoft.com/office/drawing/2014/main" id="{99C25045-7025-A8C7-1BAB-698788CEB5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5454892" y="2372121"/>
              <a:ext cx="239546" cy="519673"/>
            </a:xfrm>
            <a:prstGeom prst="ellipse">
              <a:avLst/>
            </a:prstGeom>
            <a:solidFill>
              <a:srgbClr val="00990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1" name="Arc 26">
              <a:extLst>
                <a:ext uri="{FF2B5EF4-FFF2-40B4-BE49-F238E27FC236}">
                  <a16:creationId xmlns:a16="http://schemas.microsoft.com/office/drawing/2014/main" id="{1FE6EC1F-C4F1-3517-FB33-6DF9DBAD8E85}"/>
                </a:ext>
              </a:extLst>
            </p:cNvPr>
            <p:cNvSpPr>
              <a:spLocks/>
            </p:cNvSpPr>
            <p:nvPr/>
          </p:nvSpPr>
          <p:spPr bwMode="auto">
            <a:xfrm rot="1968904" flipV="1">
              <a:off x="6397735" y="2398958"/>
              <a:ext cx="373416" cy="482252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2" name="Arc 26">
              <a:extLst>
                <a:ext uri="{FF2B5EF4-FFF2-40B4-BE49-F238E27FC236}">
                  <a16:creationId xmlns:a16="http://schemas.microsoft.com/office/drawing/2014/main" id="{4C2D07A8-1E65-40FD-4CB1-42A4C8553510}"/>
                </a:ext>
              </a:extLst>
            </p:cNvPr>
            <p:cNvSpPr>
              <a:spLocks/>
            </p:cNvSpPr>
            <p:nvPr/>
          </p:nvSpPr>
          <p:spPr bwMode="auto">
            <a:xfrm rot="8153671" flipV="1">
              <a:off x="5355042" y="2380300"/>
              <a:ext cx="373416" cy="525310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3" name="Line 96">
              <a:extLst>
                <a:ext uri="{FF2B5EF4-FFF2-40B4-BE49-F238E27FC236}">
                  <a16:creationId xmlns:a16="http://schemas.microsoft.com/office/drawing/2014/main" id="{2625FF65-3B2A-E108-B378-D3BFFA5DE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9690" y="2783612"/>
              <a:ext cx="198198" cy="0"/>
            </a:xfrm>
            <a:prstGeom prst="line">
              <a:avLst/>
            </a:pr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4" name="Oval 103">
              <a:extLst>
                <a:ext uri="{FF2B5EF4-FFF2-40B4-BE49-F238E27FC236}">
                  <a16:creationId xmlns:a16="http://schemas.microsoft.com/office/drawing/2014/main" id="{EFE0D209-021A-9C72-60CA-10A5298B00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5474692" y="3878640"/>
              <a:ext cx="227476" cy="500147"/>
            </a:xfrm>
            <a:prstGeom prst="ellipse">
              <a:avLst/>
            </a:prstGeom>
            <a:solidFill>
              <a:srgbClr val="003A7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5" name="Oval 103">
              <a:extLst>
                <a:ext uri="{FF2B5EF4-FFF2-40B4-BE49-F238E27FC236}">
                  <a16:creationId xmlns:a16="http://schemas.microsoft.com/office/drawing/2014/main" id="{BF244236-7594-691B-34BC-732EF9D26C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96607">
              <a:off x="5586900" y="4000896"/>
              <a:ext cx="227476" cy="500147"/>
            </a:xfrm>
            <a:prstGeom prst="ellipse">
              <a:avLst/>
            </a:prstGeom>
            <a:solidFill>
              <a:srgbClr val="003A7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003A70"/>
                </a:solidFill>
                <a:latin typeface="Arial"/>
              </a:endParaRPr>
            </a:p>
          </p:txBody>
        </p:sp>
        <p:sp>
          <p:nvSpPr>
            <p:cNvPr id="76" name="Oval 104">
              <a:extLst>
                <a:ext uri="{FF2B5EF4-FFF2-40B4-BE49-F238E27FC236}">
                  <a16:creationId xmlns:a16="http://schemas.microsoft.com/office/drawing/2014/main" id="{892953ED-CB94-FCE4-4FA9-61DAE244F8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6387758" y="3887094"/>
              <a:ext cx="239546" cy="519673"/>
            </a:xfrm>
            <a:prstGeom prst="ellipse">
              <a:avLst/>
            </a:prstGeom>
            <a:solidFill>
              <a:srgbClr val="003A7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7" name="Oval 104">
              <a:extLst>
                <a:ext uri="{FF2B5EF4-FFF2-40B4-BE49-F238E27FC236}">
                  <a16:creationId xmlns:a16="http://schemas.microsoft.com/office/drawing/2014/main" id="{012AD939-AE1D-9405-A13C-A5702FD2AD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103393" flipH="1">
              <a:off x="6309054" y="4009350"/>
              <a:ext cx="239546" cy="519673"/>
            </a:xfrm>
            <a:prstGeom prst="ellipse">
              <a:avLst/>
            </a:prstGeom>
            <a:solidFill>
              <a:srgbClr val="003A70"/>
            </a:solidFill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eaVert"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8" name="Arc 26">
              <a:extLst>
                <a:ext uri="{FF2B5EF4-FFF2-40B4-BE49-F238E27FC236}">
                  <a16:creationId xmlns:a16="http://schemas.microsoft.com/office/drawing/2014/main" id="{FBD219E3-7B24-E4B2-81B1-0F1B8F55B994}"/>
                </a:ext>
              </a:extLst>
            </p:cNvPr>
            <p:cNvSpPr>
              <a:spLocks/>
            </p:cNvSpPr>
            <p:nvPr/>
          </p:nvSpPr>
          <p:spPr bwMode="auto">
            <a:xfrm rot="8153671" flipV="1">
              <a:off x="6206719" y="4023688"/>
              <a:ext cx="373416" cy="535358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  <p:sp>
          <p:nvSpPr>
            <p:cNvPr id="79" name="Arc 26">
              <a:extLst>
                <a:ext uri="{FF2B5EF4-FFF2-40B4-BE49-F238E27FC236}">
                  <a16:creationId xmlns:a16="http://schemas.microsoft.com/office/drawing/2014/main" id="{0C7A7459-2DE1-0DB8-6EDD-4DA0C735E825}"/>
                </a:ext>
              </a:extLst>
            </p:cNvPr>
            <p:cNvSpPr>
              <a:spLocks/>
            </p:cNvSpPr>
            <p:nvPr/>
          </p:nvSpPr>
          <p:spPr bwMode="auto">
            <a:xfrm rot="1968904" flipV="1">
              <a:off x="5566166" y="4027995"/>
              <a:ext cx="373416" cy="482252"/>
            </a:xfrm>
            <a:custGeom>
              <a:avLst/>
              <a:gdLst>
                <a:gd name="G0" fmla="+- 21600 0 0"/>
                <a:gd name="G1" fmla="+- 12447 0 0"/>
                <a:gd name="G2" fmla="+- 21600 0 0"/>
                <a:gd name="T0" fmla="*/ 5969 w 21600"/>
                <a:gd name="T1" fmla="*/ 27355 h 27355"/>
                <a:gd name="T2" fmla="*/ 3947 w 21600"/>
                <a:gd name="T3" fmla="*/ 0 h 27355"/>
                <a:gd name="T4" fmla="*/ 21600 w 21600"/>
                <a:gd name="T5" fmla="*/ 12447 h 27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355" fill="none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</a:path>
                <a:path w="21600" h="27355" stroke="0" extrusionOk="0">
                  <a:moveTo>
                    <a:pt x="5969" y="27354"/>
                  </a:moveTo>
                  <a:cubicBezTo>
                    <a:pt x="2137" y="23337"/>
                    <a:pt x="0" y="17998"/>
                    <a:pt x="0" y="12447"/>
                  </a:cubicBezTo>
                  <a:cubicBezTo>
                    <a:pt x="-1" y="7990"/>
                    <a:pt x="1378" y="3642"/>
                    <a:pt x="3946" y="-1"/>
                  </a:cubicBezTo>
                  <a:lnTo>
                    <a:pt x="21600" y="12447"/>
                  </a:lnTo>
                  <a:close/>
                </a:path>
              </a:pathLst>
            </a:custGeom>
            <a:noFill/>
            <a:ln w="19050">
              <a:solidFill>
                <a:srgbClr val="11111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752993">
                <a:defRPr/>
              </a:pPr>
              <a:endParaRPr lang="en-US" sz="2306" kern="0">
                <a:solidFill>
                  <a:srgbClr val="111111"/>
                </a:solidFill>
                <a:latin typeface="Arial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CB7A01A-D8E4-77D4-E71E-5F0429998D28}"/>
              </a:ext>
            </a:extLst>
          </p:cNvPr>
          <p:cNvGrpSpPr/>
          <p:nvPr/>
        </p:nvGrpSpPr>
        <p:grpSpPr>
          <a:xfrm>
            <a:off x="1503163" y="17279561"/>
            <a:ext cx="1396767" cy="1458533"/>
            <a:chOff x="3513589" y="2474753"/>
            <a:chExt cx="877714" cy="889233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5E96018-345E-37B4-A29C-BA0BA7EBE07A}"/>
                </a:ext>
              </a:extLst>
            </p:cNvPr>
            <p:cNvSpPr/>
            <p:nvPr/>
          </p:nvSpPr>
          <p:spPr>
            <a:xfrm>
              <a:off x="3513589" y="2474753"/>
              <a:ext cx="877714" cy="889233"/>
            </a:xfrm>
            <a:prstGeom prst="ellipse">
              <a:avLst/>
            </a:prstGeom>
            <a:solidFill>
              <a:srgbClr val="A9E5ED"/>
            </a:solidFill>
            <a:ln w="19050" cap="flat" cmpd="sng" algn="ctr">
              <a:solidFill>
                <a:srgbClr val="1A85A6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C7F9F82-A220-6284-78DA-E121CDD5A71C}"/>
                </a:ext>
              </a:extLst>
            </p:cNvPr>
            <p:cNvSpPr/>
            <p:nvPr/>
          </p:nvSpPr>
          <p:spPr>
            <a:xfrm>
              <a:off x="3671248" y="2529812"/>
              <a:ext cx="636165" cy="628605"/>
            </a:xfrm>
            <a:prstGeom prst="ellipse">
              <a:avLst/>
            </a:prstGeom>
            <a:gradFill flip="none" rotWithShape="1">
              <a:gsLst>
                <a:gs pos="0">
                  <a:srgbClr val="55AFBB">
                    <a:shade val="30000"/>
                    <a:satMod val="115000"/>
                  </a:srgbClr>
                </a:gs>
                <a:gs pos="50000">
                  <a:srgbClr val="55AFBB">
                    <a:shade val="67500"/>
                    <a:satMod val="115000"/>
                  </a:srgbClr>
                </a:gs>
                <a:gs pos="100000">
                  <a:srgbClr val="55AFB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9050" cap="flat" cmpd="sng" algn="ctr">
              <a:solidFill>
                <a:srgbClr val="1A85A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ln w="76200">
                  <a:solidFill>
                    <a:srgbClr val="1C90B4"/>
                  </a:solidFill>
                </a:ln>
                <a:solidFill>
                  <a:prstClr val="white"/>
                </a:solidFill>
                <a:latin typeface="Arial"/>
              </a:endParaRPr>
            </a:p>
          </p:txBody>
        </p:sp>
      </p:grpSp>
      <p:pic>
        <p:nvPicPr>
          <p:cNvPr id="86" name="Picture 85">
            <a:extLst>
              <a:ext uri="{FF2B5EF4-FFF2-40B4-BE49-F238E27FC236}">
                <a16:creationId xmlns:a16="http://schemas.microsoft.com/office/drawing/2014/main" id="{16BB3D3C-7470-F8F5-67F8-DA5B3B5023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374">
            <a:off x="2019325" y="16784366"/>
            <a:ext cx="701325" cy="1043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F967D878-A7C3-3BD5-EFBD-C1B89E882106}"/>
              </a:ext>
            </a:extLst>
          </p:cNvPr>
          <p:cNvSpPr txBox="1"/>
          <p:nvPr/>
        </p:nvSpPr>
        <p:spPr>
          <a:xfrm>
            <a:off x="765166" y="16574962"/>
            <a:ext cx="1305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A70"/>
                </a:solidFill>
                <a:latin typeface="Arial"/>
              </a:rPr>
              <a:t>TCR/CD3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233E433-BB1B-0148-3871-4D50E8AEE3FA}"/>
              </a:ext>
            </a:extLst>
          </p:cNvPr>
          <p:cNvCxnSpPr>
            <a:cxnSpLocks/>
          </p:cNvCxnSpPr>
          <p:nvPr/>
        </p:nvCxnSpPr>
        <p:spPr>
          <a:xfrm>
            <a:off x="1663555" y="16978448"/>
            <a:ext cx="436491" cy="157426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79D41244-D3C7-57DB-6D76-E3D2725BCF18}"/>
              </a:ext>
            </a:extLst>
          </p:cNvPr>
          <p:cNvSpPr txBox="1"/>
          <p:nvPr/>
        </p:nvSpPr>
        <p:spPr>
          <a:xfrm>
            <a:off x="3103688" y="14563797"/>
            <a:ext cx="2191063" cy="41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A70"/>
                </a:solidFill>
                <a:latin typeface="Arial"/>
              </a:rPr>
              <a:t>5T4 antigen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FCB594D-7210-ED33-B306-CE11FC456BC0}"/>
              </a:ext>
            </a:extLst>
          </p:cNvPr>
          <p:cNvGrpSpPr/>
          <p:nvPr/>
        </p:nvGrpSpPr>
        <p:grpSpPr>
          <a:xfrm rot="21281241">
            <a:off x="1530562" y="14980910"/>
            <a:ext cx="2240735" cy="1968718"/>
            <a:chOff x="1359400" y="15253213"/>
            <a:chExt cx="2240735" cy="1968718"/>
          </a:xfrm>
        </p:grpSpPr>
        <p:sp>
          <p:nvSpPr>
            <p:cNvPr id="91" name="Freeform 4">
              <a:extLst>
                <a:ext uri="{FF2B5EF4-FFF2-40B4-BE49-F238E27FC236}">
                  <a16:creationId xmlns:a16="http://schemas.microsoft.com/office/drawing/2014/main" id="{665045EF-0E80-3043-8BD7-68667E0D22B3}"/>
                </a:ext>
              </a:extLst>
            </p:cNvPr>
            <p:cNvSpPr/>
            <p:nvPr/>
          </p:nvSpPr>
          <p:spPr>
            <a:xfrm rot="5566069">
              <a:off x="3178711" y="15866147"/>
              <a:ext cx="256493" cy="555476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2" name="Freeform 4">
              <a:extLst>
                <a:ext uri="{FF2B5EF4-FFF2-40B4-BE49-F238E27FC236}">
                  <a16:creationId xmlns:a16="http://schemas.microsoft.com/office/drawing/2014/main" id="{BE93C9BC-2882-C5AD-8FFA-E6A94B8B8F8D}"/>
                </a:ext>
              </a:extLst>
            </p:cNvPr>
            <p:cNvSpPr/>
            <p:nvPr/>
          </p:nvSpPr>
          <p:spPr>
            <a:xfrm rot="2784875">
              <a:off x="2557239" y="15309514"/>
              <a:ext cx="256493" cy="555476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3" name="Freeform 4">
              <a:extLst>
                <a:ext uri="{FF2B5EF4-FFF2-40B4-BE49-F238E27FC236}">
                  <a16:creationId xmlns:a16="http://schemas.microsoft.com/office/drawing/2014/main" id="{A952CD3D-90BA-4762-1099-1FBD7F5CDDCA}"/>
                </a:ext>
              </a:extLst>
            </p:cNvPr>
            <p:cNvSpPr/>
            <p:nvPr/>
          </p:nvSpPr>
          <p:spPr>
            <a:xfrm rot="8003540">
              <a:off x="3033751" y="16698489"/>
              <a:ext cx="256493" cy="555476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4" name="Freeform 4">
              <a:extLst>
                <a:ext uri="{FF2B5EF4-FFF2-40B4-BE49-F238E27FC236}">
                  <a16:creationId xmlns:a16="http://schemas.microsoft.com/office/drawing/2014/main" id="{244E60BA-C11E-FB8E-87D8-3AE9198D2289}"/>
                </a:ext>
              </a:extLst>
            </p:cNvPr>
            <p:cNvSpPr/>
            <p:nvPr/>
          </p:nvSpPr>
          <p:spPr>
            <a:xfrm rot="15850823">
              <a:off x="1517807" y="16166860"/>
              <a:ext cx="250944" cy="567758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126D99-1320-0285-A238-D0C1B813ACAF}"/>
                </a:ext>
              </a:extLst>
            </p:cNvPr>
            <p:cNvGrpSpPr/>
            <p:nvPr/>
          </p:nvGrpSpPr>
          <p:grpSpPr>
            <a:xfrm>
              <a:off x="1952522" y="16782107"/>
              <a:ext cx="385067" cy="439824"/>
              <a:chOff x="7119212" y="4495165"/>
              <a:chExt cx="232756" cy="223732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EC157F6-CA59-4170-D340-F5FDDB5B8E50}"/>
                  </a:ext>
                </a:extLst>
              </p:cNvPr>
              <p:cNvSpPr/>
              <p:nvPr/>
            </p:nvSpPr>
            <p:spPr>
              <a:xfrm rot="1893789">
                <a:off x="7119212" y="4561831"/>
                <a:ext cx="91440" cy="89718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rgbClr val="D09E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0CE67B42-5C85-3639-36AC-A04A74A8AA03}"/>
                  </a:ext>
                </a:extLst>
              </p:cNvPr>
              <p:cNvSpPr/>
              <p:nvPr/>
            </p:nvSpPr>
            <p:spPr>
              <a:xfrm rot="1893789">
                <a:off x="7190219" y="4629179"/>
                <a:ext cx="91440" cy="89718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rgbClr val="D09E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66C7DC5B-56E9-A3AB-D32B-9EBB74EF6118}"/>
                  </a:ext>
                </a:extLst>
              </p:cNvPr>
              <p:cNvSpPr/>
              <p:nvPr/>
            </p:nvSpPr>
            <p:spPr>
              <a:xfrm rot="1893789">
                <a:off x="7191825" y="4495165"/>
                <a:ext cx="91440" cy="89718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rgbClr val="D09E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6A28E541-C126-D38B-5B1A-9615ADECC372}"/>
                  </a:ext>
                </a:extLst>
              </p:cNvPr>
              <p:cNvSpPr/>
              <p:nvPr/>
            </p:nvSpPr>
            <p:spPr>
              <a:xfrm rot="1893789">
                <a:off x="7260528" y="4573088"/>
                <a:ext cx="91440" cy="89718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rgbClr val="D09E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BCB4B7D-A662-1EA3-624C-07E99EF17008}"/>
                </a:ext>
              </a:extLst>
            </p:cNvPr>
            <p:cNvGrpSpPr/>
            <p:nvPr/>
          </p:nvGrpSpPr>
          <p:grpSpPr>
            <a:xfrm rot="20680243">
              <a:off x="1595229" y="15544222"/>
              <a:ext cx="1599615" cy="1585817"/>
              <a:chOff x="2353181" y="2214192"/>
              <a:chExt cx="2423720" cy="1820948"/>
            </a:xfrm>
          </p:grpSpPr>
          <p:sp>
            <p:nvSpPr>
              <p:cNvPr id="98" name="Freeform 39">
                <a:extLst>
                  <a:ext uri="{FF2B5EF4-FFF2-40B4-BE49-F238E27FC236}">
                    <a16:creationId xmlns:a16="http://schemas.microsoft.com/office/drawing/2014/main" id="{3117D727-7A32-0425-F950-016162617C3D}"/>
                  </a:ext>
                </a:extLst>
              </p:cNvPr>
              <p:cNvSpPr/>
              <p:nvPr/>
            </p:nvSpPr>
            <p:spPr>
              <a:xfrm>
                <a:off x="2353181" y="2214192"/>
                <a:ext cx="1327578" cy="1246844"/>
              </a:xfrm>
              <a:custGeom>
                <a:avLst/>
                <a:gdLst>
                  <a:gd name="connsiteX0" fmla="*/ 678134 w 1327578"/>
                  <a:gd name="connsiteY0" fmla="*/ 1217119 h 1246844"/>
                  <a:gd name="connsiteX1" fmla="*/ 627800 w 1327578"/>
                  <a:gd name="connsiteY1" fmla="*/ 1183563 h 1246844"/>
                  <a:gd name="connsiteX2" fmla="*/ 65737 w 1327578"/>
                  <a:gd name="connsiteY2" fmla="*/ 579556 h 1246844"/>
                  <a:gd name="connsiteX3" fmla="*/ 90904 w 1327578"/>
                  <a:gd name="connsiteY3" fmla="*/ 344664 h 1246844"/>
                  <a:gd name="connsiteX4" fmla="*/ 778802 w 1327578"/>
                  <a:gd name="connsiteY4" fmla="*/ 716 h 1246844"/>
                  <a:gd name="connsiteX5" fmla="*/ 862692 w 1327578"/>
                  <a:gd name="connsiteY5" fmla="*/ 260774 h 1246844"/>
                  <a:gd name="connsiteX6" fmla="*/ 1256974 w 1327578"/>
                  <a:gd name="connsiteY6" fmla="*/ 478888 h 1246844"/>
                  <a:gd name="connsiteX7" fmla="*/ 1307308 w 1327578"/>
                  <a:gd name="connsiteY7" fmla="*/ 747336 h 1246844"/>
                  <a:gd name="connsiteX8" fmla="*/ 1030471 w 1327578"/>
                  <a:gd name="connsiteY8" fmla="*/ 957061 h 1246844"/>
                  <a:gd name="connsiteX9" fmla="*/ 736857 w 1327578"/>
                  <a:gd name="connsiteY9" fmla="*/ 1082895 h 1246844"/>
                  <a:gd name="connsiteX10" fmla="*/ 678134 w 1327578"/>
                  <a:gd name="connsiteY10" fmla="*/ 1217119 h 124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7578" h="1246844">
                    <a:moveTo>
                      <a:pt x="678134" y="1217119"/>
                    </a:moveTo>
                    <a:cubicBezTo>
                      <a:pt x="659958" y="1233897"/>
                      <a:pt x="729866" y="1289824"/>
                      <a:pt x="627800" y="1183563"/>
                    </a:cubicBezTo>
                    <a:cubicBezTo>
                      <a:pt x="525734" y="1077302"/>
                      <a:pt x="155220" y="719372"/>
                      <a:pt x="65737" y="579556"/>
                    </a:cubicBezTo>
                    <a:cubicBezTo>
                      <a:pt x="-23746" y="439740"/>
                      <a:pt x="-27940" y="441137"/>
                      <a:pt x="90904" y="344664"/>
                    </a:cubicBezTo>
                    <a:cubicBezTo>
                      <a:pt x="209748" y="248191"/>
                      <a:pt x="650171" y="14698"/>
                      <a:pt x="778802" y="716"/>
                    </a:cubicBezTo>
                    <a:cubicBezTo>
                      <a:pt x="907433" y="-13266"/>
                      <a:pt x="782997" y="181079"/>
                      <a:pt x="862692" y="260774"/>
                    </a:cubicBezTo>
                    <a:cubicBezTo>
                      <a:pt x="942387" y="340469"/>
                      <a:pt x="1182871" y="397794"/>
                      <a:pt x="1256974" y="478888"/>
                    </a:cubicBezTo>
                    <a:cubicBezTo>
                      <a:pt x="1331077" y="559982"/>
                      <a:pt x="1345058" y="667641"/>
                      <a:pt x="1307308" y="747336"/>
                    </a:cubicBezTo>
                    <a:cubicBezTo>
                      <a:pt x="1269558" y="827031"/>
                      <a:pt x="1125546" y="901135"/>
                      <a:pt x="1030471" y="957061"/>
                    </a:cubicBezTo>
                    <a:cubicBezTo>
                      <a:pt x="935396" y="1012987"/>
                      <a:pt x="789987" y="1036756"/>
                      <a:pt x="736857" y="1082895"/>
                    </a:cubicBezTo>
                    <a:cubicBezTo>
                      <a:pt x="683727" y="1129034"/>
                      <a:pt x="696310" y="1200341"/>
                      <a:pt x="678134" y="1217119"/>
                    </a:cubicBezTo>
                    <a:close/>
                  </a:path>
                </a:pathLst>
              </a:custGeom>
              <a:solidFill>
                <a:srgbClr val="D8F0A5"/>
              </a:solidFill>
              <a:ln w="12700" cap="flat" cmpd="sng" algn="ctr">
                <a:solidFill>
                  <a:srgbClr val="6CC24A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9" name="Freeform 40">
                <a:extLst>
                  <a:ext uri="{FF2B5EF4-FFF2-40B4-BE49-F238E27FC236}">
                    <a16:creationId xmlns:a16="http://schemas.microsoft.com/office/drawing/2014/main" id="{18B7E1AD-8450-02E2-1AC2-36810DA4A61D}"/>
                  </a:ext>
                </a:extLst>
              </p:cNvPr>
              <p:cNvSpPr/>
              <p:nvPr/>
            </p:nvSpPr>
            <p:spPr>
              <a:xfrm>
                <a:off x="3304839" y="2225611"/>
                <a:ext cx="1472062" cy="1290087"/>
              </a:xfrm>
              <a:custGeom>
                <a:avLst/>
                <a:gdLst>
                  <a:gd name="connsiteX0" fmla="*/ 361150 w 1472062"/>
                  <a:gd name="connsiteY0" fmla="*/ 819593 h 1290087"/>
                  <a:gd name="connsiteX1" fmla="*/ 436651 w 1472062"/>
                  <a:gd name="connsiteY1" fmla="*/ 517589 h 1290087"/>
                  <a:gd name="connsiteX2" fmla="*/ 117869 w 1472062"/>
                  <a:gd name="connsiteY2" fmla="*/ 299475 h 1290087"/>
                  <a:gd name="connsiteX3" fmla="*/ 423 w 1472062"/>
                  <a:gd name="connsiteY3" fmla="*/ 190418 h 1290087"/>
                  <a:gd name="connsiteX4" fmla="*/ 151425 w 1472062"/>
                  <a:gd name="connsiteY4" fmla="*/ 22639 h 1290087"/>
                  <a:gd name="connsiteX5" fmla="*/ 319205 w 1472062"/>
                  <a:gd name="connsiteY5" fmla="*/ 14250 h 1290087"/>
                  <a:gd name="connsiteX6" fmla="*/ 671543 w 1472062"/>
                  <a:gd name="connsiteY6" fmla="*/ 140084 h 1290087"/>
                  <a:gd name="connsiteX7" fmla="*/ 1132937 w 1472062"/>
                  <a:gd name="connsiteY7" fmla="*/ 433699 h 1290087"/>
                  <a:gd name="connsiteX8" fmla="*/ 1460108 w 1472062"/>
                  <a:gd name="connsiteY8" fmla="*/ 836371 h 1290087"/>
                  <a:gd name="connsiteX9" fmla="*/ 1376218 w 1472062"/>
                  <a:gd name="connsiteY9" fmla="*/ 1155152 h 1290087"/>
                  <a:gd name="connsiteX10" fmla="*/ 1141326 w 1472062"/>
                  <a:gd name="connsiteY10" fmla="*/ 1289376 h 1290087"/>
                  <a:gd name="connsiteX11" fmla="*/ 654765 w 1472062"/>
                  <a:gd name="connsiteY11" fmla="*/ 1104818 h 1290087"/>
                  <a:gd name="connsiteX12" fmla="*/ 335983 w 1472062"/>
                  <a:gd name="connsiteY12" fmla="*/ 886705 h 1290087"/>
                  <a:gd name="connsiteX13" fmla="*/ 386317 w 1472062"/>
                  <a:gd name="connsiteY13" fmla="*/ 760870 h 1290087"/>
                  <a:gd name="connsiteX14" fmla="*/ 445040 w 1472062"/>
                  <a:gd name="connsiteY14" fmla="*/ 567923 h 1290087"/>
                  <a:gd name="connsiteX15" fmla="*/ 445040 w 1472062"/>
                  <a:gd name="connsiteY15" fmla="*/ 567923 h 1290087"/>
                  <a:gd name="connsiteX16" fmla="*/ 445040 w 1472062"/>
                  <a:gd name="connsiteY16" fmla="*/ 567923 h 129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72062" h="1290087">
                    <a:moveTo>
                      <a:pt x="361150" y="819593"/>
                    </a:moveTo>
                    <a:cubicBezTo>
                      <a:pt x="419174" y="711934"/>
                      <a:pt x="477198" y="604275"/>
                      <a:pt x="436651" y="517589"/>
                    </a:cubicBezTo>
                    <a:cubicBezTo>
                      <a:pt x="396104" y="430903"/>
                      <a:pt x="190574" y="354003"/>
                      <a:pt x="117869" y="299475"/>
                    </a:cubicBezTo>
                    <a:cubicBezTo>
                      <a:pt x="45164" y="244947"/>
                      <a:pt x="-5170" y="236557"/>
                      <a:pt x="423" y="190418"/>
                    </a:cubicBezTo>
                    <a:cubicBezTo>
                      <a:pt x="6016" y="144279"/>
                      <a:pt x="98295" y="52000"/>
                      <a:pt x="151425" y="22639"/>
                    </a:cubicBezTo>
                    <a:cubicBezTo>
                      <a:pt x="204555" y="-6722"/>
                      <a:pt x="232519" y="-5324"/>
                      <a:pt x="319205" y="14250"/>
                    </a:cubicBezTo>
                    <a:cubicBezTo>
                      <a:pt x="405891" y="33824"/>
                      <a:pt x="535921" y="70176"/>
                      <a:pt x="671543" y="140084"/>
                    </a:cubicBezTo>
                    <a:cubicBezTo>
                      <a:pt x="807165" y="209992"/>
                      <a:pt x="1001510" y="317651"/>
                      <a:pt x="1132937" y="433699"/>
                    </a:cubicBezTo>
                    <a:cubicBezTo>
                      <a:pt x="1264364" y="549747"/>
                      <a:pt x="1419561" y="716129"/>
                      <a:pt x="1460108" y="836371"/>
                    </a:cubicBezTo>
                    <a:cubicBezTo>
                      <a:pt x="1500655" y="956613"/>
                      <a:pt x="1429348" y="1079651"/>
                      <a:pt x="1376218" y="1155152"/>
                    </a:cubicBezTo>
                    <a:cubicBezTo>
                      <a:pt x="1323088" y="1230653"/>
                      <a:pt x="1261568" y="1297765"/>
                      <a:pt x="1141326" y="1289376"/>
                    </a:cubicBezTo>
                    <a:cubicBezTo>
                      <a:pt x="1021084" y="1280987"/>
                      <a:pt x="788989" y="1171930"/>
                      <a:pt x="654765" y="1104818"/>
                    </a:cubicBezTo>
                    <a:cubicBezTo>
                      <a:pt x="520541" y="1037706"/>
                      <a:pt x="380724" y="944030"/>
                      <a:pt x="335983" y="886705"/>
                    </a:cubicBezTo>
                    <a:cubicBezTo>
                      <a:pt x="291242" y="829380"/>
                      <a:pt x="368141" y="814000"/>
                      <a:pt x="386317" y="760870"/>
                    </a:cubicBezTo>
                    <a:cubicBezTo>
                      <a:pt x="404493" y="707740"/>
                      <a:pt x="445040" y="567923"/>
                      <a:pt x="445040" y="567923"/>
                    </a:cubicBezTo>
                    <a:lnTo>
                      <a:pt x="445040" y="567923"/>
                    </a:lnTo>
                    <a:lnTo>
                      <a:pt x="445040" y="567923"/>
                    </a:lnTo>
                  </a:path>
                </a:pathLst>
              </a:custGeom>
              <a:solidFill>
                <a:srgbClr val="D8F0A5"/>
              </a:solidFill>
              <a:ln w="12700" cap="flat" cmpd="sng" algn="ctr">
                <a:solidFill>
                  <a:srgbClr val="6CC24A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0" name="Freeform 41">
                <a:extLst>
                  <a:ext uri="{FF2B5EF4-FFF2-40B4-BE49-F238E27FC236}">
                    <a16:creationId xmlns:a16="http://schemas.microsoft.com/office/drawing/2014/main" id="{B2F37B7F-F3A7-F45C-DA2A-E96E53C0EE69}"/>
                  </a:ext>
                </a:extLst>
              </p:cNvPr>
              <p:cNvSpPr/>
              <p:nvPr/>
            </p:nvSpPr>
            <p:spPr>
              <a:xfrm>
                <a:off x="3068092" y="3145798"/>
                <a:ext cx="1558712" cy="889342"/>
              </a:xfrm>
              <a:custGeom>
                <a:avLst/>
                <a:gdLst>
                  <a:gd name="connsiteX0" fmla="*/ 19057 w 1558712"/>
                  <a:gd name="connsiteY0" fmla="*/ 394356 h 889342"/>
                  <a:gd name="connsiteX1" fmla="*/ 2279 w 1558712"/>
                  <a:gd name="connsiteY1" fmla="*/ 327244 h 889342"/>
                  <a:gd name="connsiteX2" fmla="*/ 27446 w 1558712"/>
                  <a:gd name="connsiteY2" fmla="*/ 226576 h 889342"/>
                  <a:gd name="connsiteX3" fmla="*/ 245559 w 1558712"/>
                  <a:gd name="connsiteY3" fmla="*/ 151075 h 889342"/>
                  <a:gd name="connsiteX4" fmla="*/ 472062 w 1558712"/>
                  <a:gd name="connsiteY4" fmla="*/ 67185 h 889342"/>
                  <a:gd name="connsiteX5" fmla="*/ 480451 w 1558712"/>
                  <a:gd name="connsiteY5" fmla="*/ 74 h 889342"/>
                  <a:gd name="connsiteX6" fmla="*/ 631453 w 1558712"/>
                  <a:gd name="connsiteY6" fmla="*/ 58796 h 889342"/>
                  <a:gd name="connsiteX7" fmla="*/ 916679 w 1558712"/>
                  <a:gd name="connsiteY7" fmla="*/ 251743 h 889342"/>
                  <a:gd name="connsiteX8" fmla="*/ 1185126 w 1558712"/>
                  <a:gd name="connsiteY8" fmla="*/ 394356 h 889342"/>
                  <a:gd name="connsiteX9" fmla="*/ 1378073 w 1558712"/>
                  <a:gd name="connsiteY9" fmla="*/ 478246 h 889342"/>
                  <a:gd name="connsiteX10" fmla="*/ 1545853 w 1558712"/>
                  <a:gd name="connsiteY10" fmla="*/ 461468 h 889342"/>
                  <a:gd name="connsiteX11" fmla="*/ 1512297 w 1558712"/>
                  <a:gd name="connsiteY11" fmla="*/ 671193 h 889342"/>
                  <a:gd name="connsiteX12" fmla="*/ 1235460 w 1558712"/>
                  <a:gd name="connsiteY12" fmla="*/ 813806 h 889342"/>
                  <a:gd name="connsiteX13" fmla="*/ 706954 w 1558712"/>
                  <a:gd name="connsiteY13" fmla="*/ 889307 h 889342"/>
                  <a:gd name="connsiteX14" fmla="*/ 354616 w 1558712"/>
                  <a:gd name="connsiteY14" fmla="*/ 805417 h 889342"/>
                  <a:gd name="connsiteX15" fmla="*/ 119725 w 1558712"/>
                  <a:gd name="connsiteY15" fmla="*/ 570525 h 889342"/>
                  <a:gd name="connsiteX16" fmla="*/ 19057 w 1558712"/>
                  <a:gd name="connsiteY16" fmla="*/ 394356 h 889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58712" h="889342">
                    <a:moveTo>
                      <a:pt x="19057" y="394356"/>
                    </a:moveTo>
                    <a:cubicBezTo>
                      <a:pt x="-517" y="353809"/>
                      <a:pt x="881" y="355207"/>
                      <a:pt x="2279" y="327244"/>
                    </a:cubicBezTo>
                    <a:cubicBezTo>
                      <a:pt x="3677" y="299281"/>
                      <a:pt x="-13101" y="255937"/>
                      <a:pt x="27446" y="226576"/>
                    </a:cubicBezTo>
                    <a:cubicBezTo>
                      <a:pt x="67993" y="197215"/>
                      <a:pt x="171456" y="177640"/>
                      <a:pt x="245559" y="151075"/>
                    </a:cubicBezTo>
                    <a:cubicBezTo>
                      <a:pt x="319662" y="124510"/>
                      <a:pt x="432913" y="92352"/>
                      <a:pt x="472062" y="67185"/>
                    </a:cubicBezTo>
                    <a:cubicBezTo>
                      <a:pt x="511211" y="42018"/>
                      <a:pt x="453886" y="1472"/>
                      <a:pt x="480451" y="74"/>
                    </a:cubicBezTo>
                    <a:cubicBezTo>
                      <a:pt x="507016" y="-1324"/>
                      <a:pt x="558748" y="16851"/>
                      <a:pt x="631453" y="58796"/>
                    </a:cubicBezTo>
                    <a:cubicBezTo>
                      <a:pt x="704158" y="100741"/>
                      <a:pt x="824400" y="195816"/>
                      <a:pt x="916679" y="251743"/>
                    </a:cubicBezTo>
                    <a:cubicBezTo>
                      <a:pt x="1008958" y="307670"/>
                      <a:pt x="1108227" y="356606"/>
                      <a:pt x="1185126" y="394356"/>
                    </a:cubicBezTo>
                    <a:cubicBezTo>
                      <a:pt x="1262025" y="432106"/>
                      <a:pt x="1317952" y="467061"/>
                      <a:pt x="1378073" y="478246"/>
                    </a:cubicBezTo>
                    <a:cubicBezTo>
                      <a:pt x="1438194" y="489431"/>
                      <a:pt x="1523482" y="429310"/>
                      <a:pt x="1545853" y="461468"/>
                    </a:cubicBezTo>
                    <a:cubicBezTo>
                      <a:pt x="1568224" y="493626"/>
                      <a:pt x="1564029" y="612470"/>
                      <a:pt x="1512297" y="671193"/>
                    </a:cubicBezTo>
                    <a:cubicBezTo>
                      <a:pt x="1460565" y="729916"/>
                      <a:pt x="1369684" y="777454"/>
                      <a:pt x="1235460" y="813806"/>
                    </a:cubicBezTo>
                    <a:cubicBezTo>
                      <a:pt x="1101236" y="850158"/>
                      <a:pt x="853761" y="890705"/>
                      <a:pt x="706954" y="889307"/>
                    </a:cubicBezTo>
                    <a:cubicBezTo>
                      <a:pt x="560147" y="887909"/>
                      <a:pt x="452488" y="858547"/>
                      <a:pt x="354616" y="805417"/>
                    </a:cubicBezTo>
                    <a:cubicBezTo>
                      <a:pt x="256745" y="752287"/>
                      <a:pt x="174253" y="644628"/>
                      <a:pt x="119725" y="570525"/>
                    </a:cubicBezTo>
                    <a:cubicBezTo>
                      <a:pt x="65197" y="496422"/>
                      <a:pt x="38631" y="434903"/>
                      <a:pt x="19057" y="394356"/>
                    </a:cubicBezTo>
                    <a:close/>
                  </a:path>
                </a:pathLst>
              </a:custGeom>
              <a:solidFill>
                <a:srgbClr val="D8F0A5"/>
              </a:solidFill>
              <a:ln w="12700" cap="flat" cmpd="sng" algn="ctr">
                <a:solidFill>
                  <a:srgbClr val="6CC24A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A0C8C8C-8211-FD5A-954B-08436D08B211}"/>
                  </a:ext>
                </a:extLst>
              </p:cNvPr>
              <p:cNvSpPr/>
              <p:nvPr/>
            </p:nvSpPr>
            <p:spPr>
              <a:xfrm rot="276580">
                <a:off x="3917115" y="2915940"/>
                <a:ext cx="328047" cy="325703"/>
              </a:xfrm>
              <a:prstGeom prst="ellipse">
                <a:avLst/>
              </a:prstGeom>
              <a:gradFill flip="none" rotWithShape="1">
                <a:gsLst>
                  <a:gs pos="0">
                    <a:srgbClr val="9DBE4A">
                      <a:shade val="30000"/>
                      <a:satMod val="115000"/>
                    </a:srgbClr>
                  </a:gs>
                  <a:gs pos="50000">
                    <a:srgbClr val="9DBE4A">
                      <a:shade val="67500"/>
                      <a:satMod val="115000"/>
                    </a:srgbClr>
                  </a:gs>
                  <a:gs pos="100000">
                    <a:srgbClr val="9DBE4A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9050" cap="flat" cmpd="sng" algn="ctr">
                <a:solidFill>
                  <a:srgbClr val="7D9937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DA1A8C8-685A-94AB-3C07-6B86D11FE326}"/>
                  </a:ext>
                </a:extLst>
              </p:cNvPr>
              <p:cNvSpPr/>
              <p:nvPr/>
            </p:nvSpPr>
            <p:spPr>
              <a:xfrm rot="276580">
                <a:off x="2878201" y="2730977"/>
                <a:ext cx="328047" cy="325703"/>
              </a:xfrm>
              <a:prstGeom prst="ellipse">
                <a:avLst/>
              </a:prstGeom>
              <a:gradFill flip="none" rotWithShape="1">
                <a:gsLst>
                  <a:gs pos="0">
                    <a:srgbClr val="9DBE4A">
                      <a:shade val="30000"/>
                      <a:satMod val="115000"/>
                    </a:srgbClr>
                  </a:gs>
                  <a:gs pos="50000">
                    <a:srgbClr val="9DBE4A">
                      <a:shade val="67500"/>
                      <a:satMod val="115000"/>
                    </a:srgbClr>
                  </a:gs>
                  <a:gs pos="100000">
                    <a:srgbClr val="9DBE4A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9050" cap="flat" cmpd="sng" algn="ctr">
                <a:solidFill>
                  <a:srgbClr val="7D9937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6681CE45-52C3-827C-EEEC-124D058ED137}"/>
                  </a:ext>
                </a:extLst>
              </p:cNvPr>
              <p:cNvSpPr/>
              <p:nvPr/>
            </p:nvSpPr>
            <p:spPr>
              <a:xfrm rot="276580">
                <a:off x="3517193" y="3396999"/>
                <a:ext cx="328047" cy="325703"/>
              </a:xfrm>
              <a:prstGeom prst="ellipse">
                <a:avLst/>
              </a:prstGeom>
              <a:gradFill flip="none" rotWithShape="1">
                <a:gsLst>
                  <a:gs pos="0">
                    <a:srgbClr val="9DBE4A">
                      <a:shade val="30000"/>
                      <a:satMod val="115000"/>
                    </a:srgbClr>
                  </a:gs>
                  <a:gs pos="50000">
                    <a:srgbClr val="9DBE4A">
                      <a:shade val="67500"/>
                      <a:satMod val="115000"/>
                    </a:srgbClr>
                  </a:gs>
                  <a:gs pos="100000">
                    <a:srgbClr val="9DBE4A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9050" cap="flat" cmpd="sng" algn="ctr">
                <a:solidFill>
                  <a:srgbClr val="7D9937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7F4B00E-E9DF-D7BC-A902-E132B7B57D7F}"/>
                </a:ext>
              </a:extLst>
            </p:cNvPr>
            <p:cNvCxnSpPr>
              <a:cxnSpLocks/>
            </p:cNvCxnSpPr>
            <p:nvPr/>
          </p:nvCxnSpPr>
          <p:spPr>
            <a:xfrm rot="318759" flipH="1">
              <a:off x="3044668" y="15253213"/>
              <a:ext cx="555467" cy="232468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D52ABE2-09B1-2D3D-C0B8-EE510EE90604}"/>
              </a:ext>
            </a:extLst>
          </p:cNvPr>
          <p:cNvGrpSpPr/>
          <p:nvPr/>
        </p:nvGrpSpPr>
        <p:grpSpPr>
          <a:xfrm rot="2235062">
            <a:off x="6031505" y="14548588"/>
            <a:ext cx="2602025" cy="2378602"/>
            <a:chOff x="7137133" y="16536319"/>
            <a:chExt cx="2602025" cy="2378602"/>
          </a:xfrm>
        </p:grpSpPr>
        <p:sp>
          <p:nvSpPr>
            <p:cNvPr id="109" name="Freeform 49">
              <a:extLst>
                <a:ext uri="{FF2B5EF4-FFF2-40B4-BE49-F238E27FC236}">
                  <a16:creationId xmlns:a16="http://schemas.microsoft.com/office/drawing/2014/main" id="{D02A3A10-1BCB-0B2D-599F-89D88D85266B}"/>
                </a:ext>
              </a:extLst>
            </p:cNvPr>
            <p:cNvSpPr/>
            <p:nvPr/>
          </p:nvSpPr>
          <p:spPr>
            <a:xfrm rot="5063133">
              <a:off x="9336584" y="17480933"/>
              <a:ext cx="327348" cy="477800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1A808E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D1EFBB4-20A2-2629-FF57-0812DCCA873D}"/>
                </a:ext>
              </a:extLst>
            </p:cNvPr>
            <p:cNvGrpSpPr/>
            <p:nvPr/>
          </p:nvGrpSpPr>
          <p:grpSpPr>
            <a:xfrm rot="769647">
              <a:off x="7137133" y="16536319"/>
              <a:ext cx="2195296" cy="2378602"/>
              <a:chOff x="8060500" y="28013772"/>
              <a:chExt cx="1595556" cy="1856766"/>
            </a:xfrm>
          </p:grpSpPr>
          <p:sp>
            <p:nvSpPr>
              <p:cNvPr id="112" name="Freeform 49">
                <a:extLst>
                  <a:ext uri="{FF2B5EF4-FFF2-40B4-BE49-F238E27FC236}">
                    <a16:creationId xmlns:a16="http://schemas.microsoft.com/office/drawing/2014/main" id="{BECFC90B-F53E-80E5-AB79-3C6547002062}"/>
                  </a:ext>
                </a:extLst>
              </p:cNvPr>
              <p:cNvSpPr/>
              <p:nvPr/>
            </p:nvSpPr>
            <p:spPr>
              <a:xfrm rot="817925">
                <a:off x="8949946" y="28013772"/>
                <a:ext cx="232771" cy="381225"/>
              </a:xfrm>
              <a:custGeom>
                <a:avLst/>
                <a:gdLst>
                  <a:gd name="connsiteX0" fmla="*/ 125931 w 302132"/>
                  <a:gd name="connsiteY0" fmla="*/ 385893 h 385893"/>
                  <a:gd name="connsiteX1" fmla="*/ 125931 w 302132"/>
                  <a:gd name="connsiteY1" fmla="*/ 201336 h 385893"/>
                  <a:gd name="connsiteX2" fmla="*/ 33652 w 302132"/>
                  <a:gd name="connsiteY2" fmla="*/ 142613 h 385893"/>
                  <a:gd name="connsiteX3" fmla="*/ 96 w 302132"/>
                  <a:gd name="connsiteY3" fmla="*/ 75501 h 385893"/>
                  <a:gd name="connsiteX4" fmla="*/ 42041 w 302132"/>
                  <a:gd name="connsiteY4" fmla="*/ 25167 h 385893"/>
                  <a:gd name="connsiteX5" fmla="*/ 125931 w 302132"/>
                  <a:gd name="connsiteY5" fmla="*/ 0 h 385893"/>
                  <a:gd name="connsiteX6" fmla="*/ 234988 w 302132"/>
                  <a:gd name="connsiteY6" fmla="*/ 25167 h 385893"/>
                  <a:gd name="connsiteX7" fmla="*/ 302100 w 302132"/>
                  <a:gd name="connsiteY7" fmla="*/ 100668 h 385893"/>
                  <a:gd name="connsiteX8" fmla="*/ 243377 w 302132"/>
                  <a:gd name="connsiteY8" fmla="*/ 167780 h 385893"/>
                  <a:gd name="connsiteX9" fmla="*/ 209821 w 302132"/>
                  <a:gd name="connsiteY9" fmla="*/ 285226 h 385893"/>
                  <a:gd name="connsiteX10" fmla="*/ 243377 w 302132"/>
                  <a:gd name="connsiteY10" fmla="*/ 377504 h 385893"/>
                  <a:gd name="connsiteX11" fmla="*/ 243377 w 302132"/>
                  <a:gd name="connsiteY11" fmla="*/ 377504 h 38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2132" h="385893">
                    <a:moveTo>
                      <a:pt x="125931" y="385893"/>
                    </a:moveTo>
                    <a:cubicBezTo>
                      <a:pt x="133621" y="313888"/>
                      <a:pt x="141311" y="241883"/>
                      <a:pt x="125931" y="201336"/>
                    </a:cubicBezTo>
                    <a:cubicBezTo>
                      <a:pt x="110551" y="160789"/>
                      <a:pt x="54624" y="163585"/>
                      <a:pt x="33652" y="142613"/>
                    </a:cubicBezTo>
                    <a:cubicBezTo>
                      <a:pt x="12680" y="121641"/>
                      <a:pt x="-1302" y="95075"/>
                      <a:pt x="96" y="75501"/>
                    </a:cubicBezTo>
                    <a:cubicBezTo>
                      <a:pt x="1494" y="55927"/>
                      <a:pt x="21069" y="37750"/>
                      <a:pt x="42041" y="25167"/>
                    </a:cubicBezTo>
                    <a:cubicBezTo>
                      <a:pt x="63013" y="12584"/>
                      <a:pt x="93773" y="0"/>
                      <a:pt x="125931" y="0"/>
                    </a:cubicBezTo>
                    <a:cubicBezTo>
                      <a:pt x="158089" y="0"/>
                      <a:pt x="205627" y="8389"/>
                      <a:pt x="234988" y="25167"/>
                    </a:cubicBezTo>
                    <a:cubicBezTo>
                      <a:pt x="264349" y="41945"/>
                      <a:pt x="300702" y="76899"/>
                      <a:pt x="302100" y="100668"/>
                    </a:cubicBezTo>
                    <a:cubicBezTo>
                      <a:pt x="303498" y="124437"/>
                      <a:pt x="258757" y="137020"/>
                      <a:pt x="243377" y="167780"/>
                    </a:cubicBezTo>
                    <a:cubicBezTo>
                      <a:pt x="227997" y="198540"/>
                      <a:pt x="209821" y="250272"/>
                      <a:pt x="209821" y="285226"/>
                    </a:cubicBezTo>
                    <a:cubicBezTo>
                      <a:pt x="209821" y="320180"/>
                      <a:pt x="243377" y="377504"/>
                      <a:pt x="243377" y="377504"/>
                    </a:cubicBezTo>
                    <a:lnTo>
                      <a:pt x="243377" y="377504"/>
                    </a:lnTo>
                  </a:path>
                </a:pathLst>
              </a:custGeom>
              <a:solidFill>
                <a:srgbClr val="1A808E"/>
              </a:soli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878A612-2B3B-BED7-06EC-FB7AAB620E31}"/>
                  </a:ext>
                </a:extLst>
              </p:cNvPr>
              <p:cNvGrpSpPr/>
              <p:nvPr/>
            </p:nvGrpSpPr>
            <p:grpSpPr>
              <a:xfrm>
                <a:off x="8569760" y="28372465"/>
                <a:ext cx="1086296" cy="1197134"/>
                <a:chOff x="3513589" y="2474753"/>
                <a:chExt cx="877714" cy="889233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A737D435-3BC0-CB75-3B91-C0CFD2FB102F}"/>
                    </a:ext>
                  </a:extLst>
                </p:cNvPr>
                <p:cNvSpPr/>
                <p:nvPr/>
              </p:nvSpPr>
              <p:spPr>
                <a:xfrm>
                  <a:off x="3513589" y="2474753"/>
                  <a:ext cx="877714" cy="889233"/>
                </a:xfrm>
                <a:prstGeom prst="ellipse">
                  <a:avLst/>
                </a:prstGeom>
                <a:solidFill>
                  <a:srgbClr val="A9E5ED"/>
                </a:solidFill>
                <a:ln w="19050" cap="flat" cmpd="sng" algn="ctr">
                  <a:solidFill>
                    <a:srgbClr val="1A85A6"/>
                  </a:soli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4932F5FA-81F9-BC64-A530-53C72D4EFD0C}"/>
                    </a:ext>
                  </a:extLst>
                </p:cNvPr>
                <p:cNvSpPr/>
                <p:nvPr/>
              </p:nvSpPr>
              <p:spPr>
                <a:xfrm>
                  <a:off x="3671248" y="2529812"/>
                  <a:ext cx="636165" cy="62860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55AFBB">
                        <a:shade val="30000"/>
                        <a:satMod val="115000"/>
                      </a:srgbClr>
                    </a:gs>
                    <a:gs pos="50000">
                      <a:srgbClr val="55AFBB">
                        <a:shade val="67500"/>
                        <a:satMod val="115000"/>
                      </a:srgbClr>
                    </a:gs>
                    <a:gs pos="100000">
                      <a:srgbClr val="55AFBB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19050" cap="flat" cmpd="sng" algn="ctr">
                  <a:solidFill>
                    <a:srgbClr val="1A85A6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ln w="76200">
                      <a:solidFill>
                        <a:srgbClr val="1C90B4"/>
                      </a:solidFill>
                    </a:ln>
                    <a:solidFill>
                      <a:prstClr val="white"/>
                    </a:solidFill>
                    <a:latin typeface="Arial"/>
                  </a:endParaRPr>
                </a:p>
              </p:txBody>
            </p:sp>
          </p:grpSp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DEC14FFE-B114-9A1E-638D-CDEFD7D50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728657">
                <a:off x="8187807" y="28277714"/>
                <a:ext cx="559569" cy="81418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5" name="Freeform 64">
                <a:extLst>
                  <a:ext uri="{FF2B5EF4-FFF2-40B4-BE49-F238E27FC236}">
                    <a16:creationId xmlns:a16="http://schemas.microsoft.com/office/drawing/2014/main" id="{64F1B613-B1AE-239D-B017-4B8BDA96154D}"/>
                  </a:ext>
                </a:extLst>
              </p:cNvPr>
              <p:cNvSpPr/>
              <p:nvPr/>
            </p:nvSpPr>
            <p:spPr>
              <a:xfrm rot="8588949">
                <a:off x="9410737" y="29300856"/>
                <a:ext cx="232771" cy="381225"/>
              </a:xfrm>
              <a:custGeom>
                <a:avLst/>
                <a:gdLst>
                  <a:gd name="connsiteX0" fmla="*/ 125931 w 302132"/>
                  <a:gd name="connsiteY0" fmla="*/ 385893 h 385893"/>
                  <a:gd name="connsiteX1" fmla="*/ 125931 w 302132"/>
                  <a:gd name="connsiteY1" fmla="*/ 201336 h 385893"/>
                  <a:gd name="connsiteX2" fmla="*/ 33652 w 302132"/>
                  <a:gd name="connsiteY2" fmla="*/ 142613 h 385893"/>
                  <a:gd name="connsiteX3" fmla="*/ 96 w 302132"/>
                  <a:gd name="connsiteY3" fmla="*/ 75501 h 385893"/>
                  <a:gd name="connsiteX4" fmla="*/ 42041 w 302132"/>
                  <a:gd name="connsiteY4" fmla="*/ 25167 h 385893"/>
                  <a:gd name="connsiteX5" fmla="*/ 125931 w 302132"/>
                  <a:gd name="connsiteY5" fmla="*/ 0 h 385893"/>
                  <a:gd name="connsiteX6" fmla="*/ 234988 w 302132"/>
                  <a:gd name="connsiteY6" fmla="*/ 25167 h 385893"/>
                  <a:gd name="connsiteX7" fmla="*/ 302100 w 302132"/>
                  <a:gd name="connsiteY7" fmla="*/ 100668 h 385893"/>
                  <a:gd name="connsiteX8" fmla="*/ 243377 w 302132"/>
                  <a:gd name="connsiteY8" fmla="*/ 167780 h 385893"/>
                  <a:gd name="connsiteX9" fmla="*/ 209821 w 302132"/>
                  <a:gd name="connsiteY9" fmla="*/ 285226 h 385893"/>
                  <a:gd name="connsiteX10" fmla="*/ 243377 w 302132"/>
                  <a:gd name="connsiteY10" fmla="*/ 377504 h 385893"/>
                  <a:gd name="connsiteX11" fmla="*/ 243377 w 302132"/>
                  <a:gd name="connsiteY11" fmla="*/ 377504 h 38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2132" h="385893">
                    <a:moveTo>
                      <a:pt x="125931" y="385893"/>
                    </a:moveTo>
                    <a:cubicBezTo>
                      <a:pt x="133621" y="313888"/>
                      <a:pt x="141311" y="241883"/>
                      <a:pt x="125931" y="201336"/>
                    </a:cubicBezTo>
                    <a:cubicBezTo>
                      <a:pt x="110551" y="160789"/>
                      <a:pt x="54624" y="163585"/>
                      <a:pt x="33652" y="142613"/>
                    </a:cubicBezTo>
                    <a:cubicBezTo>
                      <a:pt x="12680" y="121641"/>
                      <a:pt x="-1302" y="95075"/>
                      <a:pt x="96" y="75501"/>
                    </a:cubicBezTo>
                    <a:cubicBezTo>
                      <a:pt x="1494" y="55927"/>
                      <a:pt x="21069" y="37750"/>
                      <a:pt x="42041" y="25167"/>
                    </a:cubicBezTo>
                    <a:cubicBezTo>
                      <a:pt x="63013" y="12584"/>
                      <a:pt x="93773" y="0"/>
                      <a:pt x="125931" y="0"/>
                    </a:cubicBezTo>
                    <a:cubicBezTo>
                      <a:pt x="158089" y="0"/>
                      <a:pt x="205627" y="8389"/>
                      <a:pt x="234988" y="25167"/>
                    </a:cubicBezTo>
                    <a:cubicBezTo>
                      <a:pt x="264349" y="41945"/>
                      <a:pt x="300702" y="76899"/>
                      <a:pt x="302100" y="100668"/>
                    </a:cubicBezTo>
                    <a:cubicBezTo>
                      <a:pt x="303498" y="124437"/>
                      <a:pt x="258757" y="137020"/>
                      <a:pt x="243377" y="167780"/>
                    </a:cubicBezTo>
                    <a:cubicBezTo>
                      <a:pt x="227997" y="198540"/>
                      <a:pt x="209821" y="250272"/>
                      <a:pt x="209821" y="285226"/>
                    </a:cubicBezTo>
                    <a:cubicBezTo>
                      <a:pt x="209821" y="320180"/>
                      <a:pt x="243377" y="377504"/>
                      <a:pt x="243377" y="377504"/>
                    </a:cubicBezTo>
                    <a:lnTo>
                      <a:pt x="243377" y="377504"/>
                    </a:lnTo>
                  </a:path>
                </a:pathLst>
              </a:custGeom>
              <a:solidFill>
                <a:srgbClr val="1A808E"/>
              </a:soli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16" name="Freeform 64">
                <a:extLst>
                  <a:ext uri="{FF2B5EF4-FFF2-40B4-BE49-F238E27FC236}">
                    <a16:creationId xmlns:a16="http://schemas.microsoft.com/office/drawing/2014/main" id="{F8CE05FC-CE05-2135-C418-C02E70BBE73B}"/>
                  </a:ext>
                </a:extLst>
              </p:cNvPr>
              <p:cNvSpPr/>
              <p:nvPr/>
            </p:nvSpPr>
            <p:spPr>
              <a:xfrm rot="13449670">
                <a:off x="8647338" y="29489313"/>
                <a:ext cx="232771" cy="381225"/>
              </a:xfrm>
              <a:custGeom>
                <a:avLst/>
                <a:gdLst>
                  <a:gd name="connsiteX0" fmla="*/ 125931 w 302132"/>
                  <a:gd name="connsiteY0" fmla="*/ 385893 h 385893"/>
                  <a:gd name="connsiteX1" fmla="*/ 125931 w 302132"/>
                  <a:gd name="connsiteY1" fmla="*/ 201336 h 385893"/>
                  <a:gd name="connsiteX2" fmla="*/ 33652 w 302132"/>
                  <a:gd name="connsiteY2" fmla="*/ 142613 h 385893"/>
                  <a:gd name="connsiteX3" fmla="*/ 96 w 302132"/>
                  <a:gd name="connsiteY3" fmla="*/ 75501 h 385893"/>
                  <a:gd name="connsiteX4" fmla="*/ 42041 w 302132"/>
                  <a:gd name="connsiteY4" fmla="*/ 25167 h 385893"/>
                  <a:gd name="connsiteX5" fmla="*/ 125931 w 302132"/>
                  <a:gd name="connsiteY5" fmla="*/ 0 h 385893"/>
                  <a:gd name="connsiteX6" fmla="*/ 234988 w 302132"/>
                  <a:gd name="connsiteY6" fmla="*/ 25167 h 385893"/>
                  <a:gd name="connsiteX7" fmla="*/ 302100 w 302132"/>
                  <a:gd name="connsiteY7" fmla="*/ 100668 h 385893"/>
                  <a:gd name="connsiteX8" fmla="*/ 243377 w 302132"/>
                  <a:gd name="connsiteY8" fmla="*/ 167780 h 385893"/>
                  <a:gd name="connsiteX9" fmla="*/ 209821 w 302132"/>
                  <a:gd name="connsiteY9" fmla="*/ 285226 h 385893"/>
                  <a:gd name="connsiteX10" fmla="*/ 243377 w 302132"/>
                  <a:gd name="connsiteY10" fmla="*/ 377504 h 385893"/>
                  <a:gd name="connsiteX11" fmla="*/ 243377 w 302132"/>
                  <a:gd name="connsiteY11" fmla="*/ 377504 h 38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2132" h="385893">
                    <a:moveTo>
                      <a:pt x="125931" y="385893"/>
                    </a:moveTo>
                    <a:cubicBezTo>
                      <a:pt x="133621" y="313888"/>
                      <a:pt x="141311" y="241883"/>
                      <a:pt x="125931" y="201336"/>
                    </a:cubicBezTo>
                    <a:cubicBezTo>
                      <a:pt x="110551" y="160789"/>
                      <a:pt x="54624" y="163585"/>
                      <a:pt x="33652" y="142613"/>
                    </a:cubicBezTo>
                    <a:cubicBezTo>
                      <a:pt x="12680" y="121641"/>
                      <a:pt x="-1302" y="95075"/>
                      <a:pt x="96" y="75501"/>
                    </a:cubicBezTo>
                    <a:cubicBezTo>
                      <a:pt x="1494" y="55927"/>
                      <a:pt x="21069" y="37750"/>
                      <a:pt x="42041" y="25167"/>
                    </a:cubicBezTo>
                    <a:cubicBezTo>
                      <a:pt x="63013" y="12584"/>
                      <a:pt x="93773" y="0"/>
                      <a:pt x="125931" y="0"/>
                    </a:cubicBezTo>
                    <a:cubicBezTo>
                      <a:pt x="158089" y="0"/>
                      <a:pt x="205627" y="8389"/>
                      <a:pt x="234988" y="25167"/>
                    </a:cubicBezTo>
                    <a:cubicBezTo>
                      <a:pt x="264349" y="41945"/>
                      <a:pt x="300702" y="76899"/>
                      <a:pt x="302100" y="100668"/>
                    </a:cubicBezTo>
                    <a:cubicBezTo>
                      <a:pt x="303498" y="124437"/>
                      <a:pt x="258757" y="137020"/>
                      <a:pt x="243377" y="167780"/>
                    </a:cubicBezTo>
                    <a:cubicBezTo>
                      <a:pt x="227997" y="198540"/>
                      <a:pt x="209821" y="250272"/>
                      <a:pt x="209821" y="285226"/>
                    </a:cubicBezTo>
                    <a:cubicBezTo>
                      <a:pt x="209821" y="320180"/>
                      <a:pt x="243377" y="377504"/>
                      <a:pt x="243377" y="377504"/>
                    </a:cubicBezTo>
                    <a:lnTo>
                      <a:pt x="243377" y="377504"/>
                    </a:lnTo>
                  </a:path>
                </a:pathLst>
              </a:custGeom>
              <a:solidFill>
                <a:srgbClr val="1A808E"/>
              </a:soli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111" name="Right Arrow 20">
              <a:extLst>
                <a:ext uri="{FF2B5EF4-FFF2-40B4-BE49-F238E27FC236}">
                  <a16:creationId xmlns:a16="http://schemas.microsoft.com/office/drawing/2014/main" id="{01E1F0EE-A8F1-17C4-31A4-84F5039636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255189">
              <a:off x="8522425" y="17391295"/>
              <a:ext cx="417303" cy="337897"/>
            </a:xfrm>
            <a:prstGeom prst="rightArrow">
              <a:avLst>
                <a:gd name="adj1" fmla="val 50000"/>
                <a:gd name="adj2" fmla="val 50243"/>
              </a:avLst>
            </a:prstGeom>
            <a:solidFill>
              <a:srgbClr val="6CC24A">
                <a:lumMod val="75000"/>
                <a:alpha val="80000"/>
              </a:srgbClr>
            </a:solidFill>
            <a:ln w="12700">
              <a:solidFill>
                <a:srgbClr val="A39382">
                  <a:lumMod val="50000"/>
                </a:srgbClr>
              </a:solidFill>
              <a:prstDash val="dash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>
              <a:lvl1pPr eaLnBrk="0" hangingPunct="0">
                <a:lnSpc>
                  <a:spcPct val="110000"/>
                </a:lnSpc>
                <a:spcBef>
                  <a:spcPct val="40000"/>
                </a:spcBef>
                <a:buFont typeface="Wingdings" pitchFamily="2" charset="2"/>
                <a:buChar char="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lnSpc>
                  <a:spcPct val="110000"/>
                </a:lnSpc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lnSpc>
                  <a:spcPct val="110000"/>
                </a:lnSpc>
                <a:spcBef>
                  <a:spcPct val="10000"/>
                </a:spcBef>
                <a:buFont typeface="Verdana" pitchFamily="34" charset="0"/>
                <a:buChar char="&gt;"/>
                <a:defRPr sz="1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lnSpc>
                  <a:spcPct val="110000"/>
                </a:lnSpc>
                <a:spcBef>
                  <a:spcPct val="10000"/>
                </a:spcBef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lnSpc>
                  <a:spcPct val="110000"/>
                </a:lnSpc>
                <a:spcBef>
                  <a:spcPct val="10000"/>
                </a:spcBef>
                <a:buChar char="–"/>
                <a:defRPr sz="1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10000"/>
                </a:spcBef>
                <a:spcAft>
                  <a:spcPct val="0"/>
                </a:spcAft>
                <a:buChar char="–"/>
                <a:defRPr sz="1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10000"/>
                </a:spcBef>
                <a:spcAft>
                  <a:spcPct val="0"/>
                </a:spcAft>
                <a:buChar char="–"/>
                <a:defRPr sz="1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10000"/>
                </a:spcBef>
                <a:spcAft>
                  <a:spcPct val="0"/>
                </a:spcAft>
                <a:buChar char="–"/>
                <a:defRPr sz="1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10000"/>
                </a:spcBef>
                <a:spcAft>
                  <a:spcPct val="0"/>
                </a:spcAft>
                <a:buChar char="–"/>
                <a:defRPr sz="1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752993">
                <a:lnSpc>
                  <a:spcPct val="90000"/>
                </a:lnSpc>
                <a:spcBef>
                  <a:spcPct val="0"/>
                </a:spcBef>
                <a:buNone/>
                <a:defRPr/>
              </a:pPr>
              <a:endParaRPr lang="en-US" altLang="en-US" sz="1794" kern="0">
                <a:solidFill>
                  <a:srgbClr val="003A70"/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AD1B546-C3B7-D7C9-349F-57F07897F3BE}"/>
              </a:ext>
            </a:extLst>
          </p:cNvPr>
          <p:cNvGrpSpPr/>
          <p:nvPr/>
        </p:nvGrpSpPr>
        <p:grpSpPr>
          <a:xfrm rot="3462697">
            <a:off x="9676419" y="14800941"/>
            <a:ext cx="2326563" cy="1585817"/>
            <a:chOff x="9647583" y="27487133"/>
            <a:chExt cx="1856304" cy="1237908"/>
          </a:xfrm>
        </p:grpSpPr>
        <p:sp>
          <p:nvSpPr>
            <p:cNvPr id="120" name="Freeform 4">
              <a:extLst>
                <a:ext uri="{FF2B5EF4-FFF2-40B4-BE49-F238E27FC236}">
                  <a16:creationId xmlns:a16="http://schemas.microsoft.com/office/drawing/2014/main" id="{43C27BF2-4E79-1C09-176C-A399CA8C99E5}"/>
                </a:ext>
              </a:extLst>
            </p:cNvPr>
            <p:cNvSpPr/>
            <p:nvPr/>
          </p:nvSpPr>
          <p:spPr>
            <a:xfrm rot="5566069">
              <a:off x="11182177" y="27719867"/>
              <a:ext cx="200222" cy="443199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1" name="Freeform 4">
              <a:extLst>
                <a:ext uri="{FF2B5EF4-FFF2-40B4-BE49-F238E27FC236}">
                  <a16:creationId xmlns:a16="http://schemas.microsoft.com/office/drawing/2014/main" id="{E4E6B62D-7238-38F7-C044-0D453A6EF427}"/>
                </a:ext>
              </a:extLst>
            </p:cNvPr>
            <p:cNvSpPr/>
            <p:nvPr/>
          </p:nvSpPr>
          <p:spPr>
            <a:xfrm rot="18246423">
              <a:off x="9769072" y="27583937"/>
              <a:ext cx="200222" cy="443199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2" name="Freeform 4">
              <a:extLst>
                <a:ext uri="{FF2B5EF4-FFF2-40B4-BE49-F238E27FC236}">
                  <a16:creationId xmlns:a16="http://schemas.microsoft.com/office/drawing/2014/main" id="{1006DE56-42EB-C1D8-5F12-86029D0555DF}"/>
                </a:ext>
              </a:extLst>
            </p:cNvPr>
            <p:cNvSpPr/>
            <p:nvPr/>
          </p:nvSpPr>
          <p:spPr>
            <a:xfrm rot="8003540">
              <a:off x="11067988" y="28320898"/>
              <a:ext cx="200222" cy="443199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003A70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214454CC-0D00-AF25-2513-B677D9E256C7}"/>
                </a:ext>
              </a:extLst>
            </p:cNvPr>
            <p:cNvGrpSpPr/>
            <p:nvPr/>
          </p:nvGrpSpPr>
          <p:grpSpPr>
            <a:xfrm rot="20912937">
              <a:off x="9848416" y="27487133"/>
              <a:ext cx="1371043" cy="1237908"/>
              <a:chOff x="8010712" y="3068366"/>
              <a:chExt cx="1038679" cy="806682"/>
            </a:xfrm>
          </p:grpSpPr>
          <p:sp>
            <p:nvSpPr>
              <p:cNvPr id="124" name="Freeform 56">
                <a:extLst>
                  <a:ext uri="{FF2B5EF4-FFF2-40B4-BE49-F238E27FC236}">
                    <a16:creationId xmlns:a16="http://schemas.microsoft.com/office/drawing/2014/main" id="{596E5AAD-D721-CE99-EC73-29588573C3AF}"/>
                  </a:ext>
                </a:extLst>
              </p:cNvPr>
              <p:cNvSpPr/>
              <p:nvPr/>
            </p:nvSpPr>
            <p:spPr>
              <a:xfrm rot="13446131">
                <a:off x="8010712" y="3408795"/>
                <a:ext cx="151685" cy="288810"/>
              </a:xfrm>
              <a:custGeom>
                <a:avLst/>
                <a:gdLst>
                  <a:gd name="connsiteX0" fmla="*/ 125931 w 302132"/>
                  <a:gd name="connsiteY0" fmla="*/ 385893 h 385893"/>
                  <a:gd name="connsiteX1" fmla="*/ 125931 w 302132"/>
                  <a:gd name="connsiteY1" fmla="*/ 201336 h 385893"/>
                  <a:gd name="connsiteX2" fmla="*/ 33652 w 302132"/>
                  <a:gd name="connsiteY2" fmla="*/ 142613 h 385893"/>
                  <a:gd name="connsiteX3" fmla="*/ 96 w 302132"/>
                  <a:gd name="connsiteY3" fmla="*/ 75501 h 385893"/>
                  <a:gd name="connsiteX4" fmla="*/ 42041 w 302132"/>
                  <a:gd name="connsiteY4" fmla="*/ 25167 h 385893"/>
                  <a:gd name="connsiteX5" fmla="*/ 125931 w 302132"/>
                  <a:gd name="connsiteY5" fmla="*/ 0 h 385893"/>
                  <a:gd name="connsiteX6" fmla="*/ 234988 w 302132"/>
                  <a:gd name="connsiteY6" fmla="*/ 25167 h 385893"/>
                  <a:gd name="connsiteX7" fmla="*/ 302100 w 302132"/>
                  <a:gd name="connsiteY7" fmla="*/ 100668 h 385893"/>
                  <a:gd name="connsiteX8" fmla="*/ 243377 w 302132"/>
                  <a:gd name="connsiteY8" fmla="*/ 167780 h 385893"/>
                  <a:gd name="connsiteX9" fmla="*/ 209821 w 302132"/>
                  <a:gd name="connsiteY9" fmla="*/ 285226 h 385893"/>
                  <a:gd name="connsiteX10" fmla="*/ 243377 w 302132"/>
                  <a:gd name="connsiteY10" fmla="*/ 377504 h 385893"/>
                  <a:gd name="connsiteX11" fmla="*/ 243377 w 302132"/>
                  <a:gd name="connsiteY11" fmla="*/ 377504 h 38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2132" h="385893">
                    <a:moveTo>
                      <a:pt x="125931" y="385893"/>
                    </a:moveTo>
                    <a:cubicBezTo>
                      <a:pt x="133621" y="313888"/>
                      <a:pt x="141311" y="241883"/>
                      <a:pt x="125931" y="201336"/>
                    </a:cubicBezTo>
                    <a:cubicBezTo>
                      <a:pt x="110551" y="160789"/>
                      <a:pt x="54624" y="163585"/>
                      <a:pt x="33652" y="142613"/>
                    </a:cubicBezTo>
                    <a:cubicBezTo>
                      <a:pt x="12680" y="121641"/>
                      <a:pt x="-1302" y="95075"/>
                      <a:pt x="96" y="75501"/>
                    </a:cubicBezTo>
                    <a:cubicBezTo>
                      <a:pt x="1494" y="55927"/>
                      <a:pt x="21069" y="37750"/>
                      <a:pt x="42041" y="25167"/>
                    </a:cubicBezTo>
                    <a:cubicBezTo>
                      <a:pt x="63013" y="12584"/>
                      <a:pt x="93773" y="0"/>
                      <a:pt x="125931" y="0"/>
                    </a:cubicBezTo>
                    <a:cubicBezTo>
                      <a:pt x="158089" y="0"/>
                      <a:pt x="205627" y="8389"/>
                      <a:pt x="234988" y="25167"/>
                    </a:cubicBezTo>
                    <a:cubicBezTo>
                      <a:pt x="264349" y="41945"/>
                      <a:pt x="300702" y="76899"/>
                      <a:pt x="302100" y="100668"/>
                    </a:cubicBezTo>
                    <a:cubicBezTo>
                      <a:pt x="303498" y="124437"/>
                      <a:pt x="258757" y="137020"/>
                      <a:pt x="243377" y="167780"/>
                    </a:cubicBezTo>
                    <a:cubicBezTo>
                      <a:pt x="227997" y="198540"/>
                      <a:pt x="209821" y="250272"/>
                      <a:pt x="209821" y="285226"/>
                    </a:cubicBezTo>
                    <a:cubicBezTo>
                      <a:pt x="209821" y="320180"/>
                      <a:pt x="243377" y="377504"/>
                      <a:pt x="243377" y="377504"/>
                    </a:cubicBezTo>
                    <a:lnTo>
                      <a:pt x="243377" y="377504"/>
                    </a:lnTo>
                  </a:path>
                </a:pathLst>
              </a:custGeom>
              <a:solidFill>
                <a:srgbClr val="003A70"/>
              </a:soli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DC09065B-2766-0C60-16CF-1F06E40CDA89}"/>
                  </a:ext>
                </a:extLst>
              </p:cNvPr>
              <p:cNvGrpSpPr/>
              <p:nvPr/>
            </p:nvGrpSpPr>
            <p:grpSpPr>
              <a:xfrm rot="20680243">
                <a:off x="8082494" y="3068366"/>
                <a:ext cx="966897" cy="806682"/>
                <a:chOff x="2353181" y="2214192"/>
                <a:chExt cx="2423720" cy="1820948"/>
              </a:xfrm>
            </p:grpSpPr>
            <p:sp>
              <p:nvSpPr>
                <p:cNvPr id="126" name="Freeform 58">
                  <a:extLst>
                    <a:ext uri="{FF2B5EF4-FFF2-40B4-BE49-F238E27FC236}">
                      <a16:creationId xmlns:a16="http://schemas.microsoft.com/office/drawing/2014/main" id="{6D8D6201-1410-1075-C11F-8A2A8C57294B}"/>
                    </a:ext>
                  </a:extLst>
                </p:cNvPr>
                <p:cNvSpPr/>
                <p:nvPr/>
              </p:nvSpPr>
              <p:spPr>
                <a:xfrm>
                  <a:off x="2353181" y="2214192"/>
                  <a:ext cx="1327578" cy="1246844"/>
                </a:xfrm>
                <a:custGeom>
                  <a:avLst/>
                  <a:gdLst>
                    <a:gd name="connsiteX0" fmla="*/ 678134 w 1327578"/>
                    <a:gd name="connsiteY0" fmla="*/ 1217119 h 1246844"/>
                    <a:gd name="connsiteX1" fmla="*/ 627800 w 1327578"/>
                    <a:gd name="connsiteY1" fmla="*/ 1183563 h 1246844"/>
                    <a:gd name="connsiteX2" fmla="*/ 65737 w 1327578"/>
                    <a:gd name="connsiteY2" fmla="*/ 579556 h 1246844"/>
                    <a:gd name="connsiteX3" fmla="*/ 90904 w 1327578"/>
                    <a:gd name="connsiteY3" fmla="*/ 344664 h 1246844"/>
                    <a:gd name="connsiteX4" fmla="*/ 778802 w 1327578"/>
                    <a:gd name="connsiteY4" fmla="*/ 716 h 1246844"/>
                    <a:gd name="connsiteX5" fmla="*/ 862692 w 1327578"/>
                    <a:gd name="connsiteY5" fmla="*/ 260774 h 1246844"/>
                    <a:gd name="connsiteX6" fmla="*/ 1256974 w 1327578"/>
                    <a:gd name="connsiteY6" fmla="*/ 478888 h 1246844"/>
                    <a:gd name="connsiteX7" fmla="*/ 1307308 w 1327578"/>
                    <a:gd name="connsiteY7" fmla="*/ 747336 h 1246844"/>
                    <a:gd name="connsiteX8" fmla="*/ 1030471 w 1327578"/>
                    <a:gd name="connsiteY8" fmla="*/ 957061 h 1246844"/>
                    <a:gd name="connsiteX9" fmla="*/ 736857 w 1327578"/>
                    <a:gd name="connsiteY9" fmla="*/ 1082895 h 1246844"/>
                    <a:gd name="connsiteX10" fmla="*/ 678134 w 1327578"/>
                    <a:gd name="connsiteY10" fmla="*/ 1217119 h 124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7578" h="1246844">
                      <a:moveTo>
                        <a:pt x="678134" y="1217119"/>
                      </a:moveTo>
                      <a:cubicBezTo>
                        <a:pt x="659958" y="1233897"/>
                        <a:pt x="729866" y="1289824"/>
                        <a:pt x="627800" y="1183563"/>
                      </a:cubicBezTo>
                      <a:cubicBezTo>
                        <a:pt x="525734" y="1077302"/>
                        <a:pt x="155220" y="719372"/>
                        <a:pt x="65737" y="579556"/>
                      </a:cubicBezTo>
                      <a:cubicBezTo>
                        <a:pt x="-23746" y="439740"/>
                        <a:pt x="-27940" y="441137"/>
                        <a:pt x="90904" y="344664"/>
                      </a:cubicBezTo>
                      <a:cubicBezTo>
                        <a:pt x="209748" y="248191"/>
                        <a:pt x="650171" y="14698"/>
                        <a:pt x="778802" y="716"/>
                      </a:cubicBezTo>
                      <a:cubicBezTo>
                        <a:pt x="907433" y="-13266"/>
                        <a:pt x="782997" y="181079"/>
                        <a:pt x="862692" y="260774"/>
                      </a:cubicBezTo>
                      <a:cubicBezTo>
                        <a:pt x="942387" y="340469"/>
                        <a:pt x="1182871" y="397794"/>
                        <a:pt x="1256974" y="478888"/>
                      </a:cubicBezTo>
                      <a:cubicBezTo>
                        <a:pt x="1331077" y="559982"/>
                        <a:pt x="1345058" y="667641"/>
                        <a:pt x="1307308" y="747336"/>
                      </a:cubicBezTo>
                      <a:cubicBezTo>
                        <a:pt x="1269558" y="827031"/>
                        <a:pt x="1125546" y="901135"/>
                        <a:pt x="1030471" y="957061"/>
                      </a:cubicBezTo>
                      <a:cubicBezTo>
                        <a:pt x="935396" y="1012987"/>
                        <a:pt x="789987" y="1036756"/>
                        <a:pt x="736857" y="1082895"/>
                      </a:cubicBezTo>
                      <a:cubicBezTo>
                        <a:pt x="683727" y="1129034"/>
                        <a:pt x="696310" y="1200341"/>
                        <a:pt x="678134" y="1217119"/>
                      </a:cubicBezTo>
                      <a:close/>
                    </a:path>
                  </a:pathLst>
                </a:custGeom>
                <a:solidFill>
                  <a:srgbClr val="D8F0A5"/>
                </a:solidFill>
                <a:ln w="12700" cap="flat" cmpd="sng" algn="ctr">
                  <a:solidFill>
                    <a:srgbClr val="6CC24A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27" name="Freeform 59">
                  <a:extLst>
                    <a:ext uri="{FF2B5EF4-FFF2-40B4-BE49-F238E27FC236}">
                      <a16:creationId xmlns:a16="http://schemas.microsoft.com/office/drawing/2014/main" id="{89660419-3F4B-67F0-C0AB-9C93A2C6FDA4}"/>
                    </a:ext>
                  </a:extLst>
                </p:cNvPr>
                <p:cNvSpPr/>
                <p:nvPr/>
              </p:nvSpPr>
              <p:spPr>
                <a:xfrm>
                  <a:off x="3304839" y="2225611"/>
                  <a:ext cx="1472062" cy="1290087"/>
                </a:xfrm>
                <a:custGeom>
                  <a:avLst/>
                  <a:gdLst>
                    <a:gd name="connsiteX0" fmla="*/ 361150 w 1472062"/>
                    <a:gd name="connsiteY0" fmla="*/ 819593 h 1290087"/>
                    <a:gd name="connsiteX1" fmla="*/ 436651 w 1472062"/>
                    <a:gd name="connsiteY1" fmla="*/ 517589 h 1290087"/>
                    <a:gd name="connsiteX2" fmla="*/ 117869 w 1472062"/>
                    <a:gd name="connsiteY2" fmla="*/ 299475 h 1290087"/>
                    <a:gd name="connsiteX3" fmla="*/ 423 w 1472062"/>
                    <a:gd name="connsiteY3" fmla="*/ 190418 h 1290087"/>
                    <a:gd name="connsiteX4" fmla="*/ 151425 w 1472062"/>
                    <a:gd name="connsiteY4" fmla="*/ 22639 h 1290087"/>
                    <a:gd name="connsiteX5" fmla="*/ 319205 w 1472062"/>
                    <a:gd name="connsiteY5" fmla="*/ 14250 h 1290087"/>
                    <a:gd name="connsiteX6" fmla="*/ 671543 w 1472062"/>
                    <a:gd name="connsiteY6" fmla="*/ 140084 h 1290087"/>
                    <a:gd name="connsiteX7" fmla="*/ 1132937 w 1472062"/>
                    <a:gd name="connsiteY7" fmla="*/ 433699 h 1290087"/>
                    <a:gd name="connsiteX8" fmla="*/ 1460108 w 1472062"/>
                    <a:gd name="connsiteY8" fmla="*/ 836371 h 1290087"/>
                    <a:gd name="connsiteX9" fmla="*/ 1376218 w 1472062"/>
                    <a:gd name="connsiteY9" fmla="*/ 1155152 h 1290087"/>
                    <a:gd name="connsiteX10" fmla="*/ 1141326 w 1472062"/>
                    <a:gd name="connsiteY10" fmla="*/ 1289376 h 1290087"/>
                    <a:gd name="connsiteX11" fmla="*/ 654765 w 1472062"/>
                    <a:gd name="connsiteY11" fmla="*/ 1104818 h 1290087"/>
                    <a:gd name="connsiteX12" fmla="*/ 335983 w 1472062"/>
                    <a:gd name="connsiteY12" fmla="*/ 886705 h 1290087"/>
                    <a:gd name="connsiteX13" fmla="*/ 386317 w 1472062"/>
                    <a:gd name="connsiteY13" fmla="*/ 760870 h 1290087"/>
                    <a:gd name="connsiteX14" fmla="*/ 445040 w 1472062"/>
                    <a:gd name="connsiteY14" fmla="*/ 567923 h 1290087"/>
                    <a:gd name="connsiteX15" fmla="*/ 445040 w 1472062"/>
                    <a:gd name="connsiteY15" fmla="*/ 567923 h 1290087"/>
                    <a:gd name="connsiteX16" fmla="*/ 445040 w 1472062"/>
                    <a:gd name="connsiteY16" fmla="*/ 567923 h 1290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472062" h="1290087">
                      <a:moveTo>
                        <a:pt x="361150" y="819593"/>
                      </a:moveTo>
                      <a:cubicBezTo>
                        <a:pt x="419174" y="711934"/>
                        <a:pt x="477198" y="604275"/>
                        <a:pt x="436651" y="517589"/>
                      </a:cubicBezTo>
                      <a:cubicBezTo>
                        <a:pt x="396104" y="430903"/>
                        <a:pt x="190574" y="354003"/>
                        <a:pt x="117869" y="299475"/>
                      </a:cubicBezTo>
                      <a:cubicBezTo>
                        <a:pt x="45164" y="244947"/>
                        <a:pt x="-5170" y="236557"/>
                        <a:pt x="423" y="190418"/>
                      </a:cubicBezTo>
                      <a:cubicBezTo>
                        <a:pt x="6016" y="144279"/>
                        <a:pt x="98295" y="52000"/>
                        <a:pt x="151425" y="22639"/>
                      </a:cubicBezTo>
                      <a:cubicBezTo>
                        <a:pt x="204555" y="-6722"/>
                        <a:pt x="232519" y="-5324"/>
                        <a:pt x="319205" y="14250"/>
                      </a:cubicBezTo>
                      <a:cubicBezTo>
                        <a:pt x="405891" y="33824"/>
                        <a:pt x="535921" y="70176"/>
                        <a:pt x="671543" y="140084"/>
                      </a:cubicBezTo>
                      <a:cubicBezTo>
                        <a:pt x="807165" y="209992"/>
                        <a:pt x="1001510" y="317651"/>
                        <a:pt x="1132937" y="433699"/>
                      </a:cubicBezTo>
                      <a:cubicBezTo>
                        <a:pt x="1264364" y="549747"/>
                        <a:pt x="1419561" y="716129"/>
                        <a:pt x="1460108" y="836371"/>
                      </a:cubicBezTo>
                      <a:cubicBezTo>
                        <a:pt x="1500655" y="956613"/>
                        <a:pt x="1429348" y="1079651"/>
                        <a:pt x="1376218" y="1155152"/>
                      </a:cubicBezTo>
                      <a:cubicBezTo>
                        <a:pt x="1323088" y="1230653"/>
                        <a:pt x="1261568" y="1297765"/>
                        <a:pt x="1141326" y="1289376"/>
                      </a:cubicBezTo>
                      <a:cubicBezTo>
                        <a:pt x="1021084" y="1280987"/>
                        <a:pt x="788989" y="1171930"/>
                        <a:pt x="654765" y="1104818"/>
                      </a:cubicBezTo>
                      <a:cubicBezTo>
                        <a:pt x="520541" y="1037706"/>
                        <a:pt x="380724" y="944030"/>
                        <a:pt x="335983" y="886705"/>
                      </a:cubicBezTo>
                      <a:cubicBezTo>
                        <a:pt x="291242" y="829380"/>
                        <a:pt x="368141" y="814000"/>
                        <a:pt x="386317" y="760870"/>
                      </a:cubicBezTo>
                      <a:cubicBezTo>
                        <a:pt x="404493" y="707740"/>
                        <a:pt x="445040" y="567923"/>
                        <a:pt x="445040" y="567923"/>
                      </a:cubicBezTo>
                      <a:lnTo>
                        <a:pt x="445040" y="567923"/>
                      </a:lnTo>
                      <a:lnTo>
                        <a:pt x="445040" y="567923"/>
                      </a:lnTo>
                    </a:path>
                  </a:pathLst>
                </a:custGeom>
                <a:solidFill>
                  <a:srgbClr val="D8F0A5"/>
                </a:solidFill>
                <a:ln w="12700" cap="flat" cmpd="sng" algn="ctr">
                  <a:solidFill>
                    <a:srgbClr val="6CC24A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28" name="Freeform 60">
                  <a:extLst>
                    <a:ext uri="{FF2B5EF4-FFF2-40B4-BE49-F238E27FC236}">
                      <a16:creationId xmlns:a16="http://schemas.microsoft.com/office/drawing/2014/main" id="{F933467A-746F-66DD-4A43-6AAFD58FB616}"/>
                    </a:ext>
                  </a:extLst>
                </p:cNvPr>
                <p:cNvSpPr/>
                <p:nvPr/>
              </p:nvSpPr>
              <p:spPr>
                <a:xfrm>
                  <a:off x="3068092" y="3145798"/>
                  <a:ext cx="1558712" cy="889342"/>
                </a:xfrm>
                <a:custGeom>
                  <a:avLst/>
                  <a:gdLst>
                    <a:gd name="connsiteX0" fmla="*/ 19057 w 1558712"/>
                    <a:gd name="connsiteY0" fmla="*/ 394356 h 889342"/>
                    <a:gd name="connsiteX1" fmla="*/ 2279 w 1558712"/>
                    <a:gd name="connsiteY1" fmla="*/ 327244 h 889342"/>
                    <a:gd name="connsiteX2" fmla="*/ 27446 w 1558712"/>
                    <a:gd name="connsiteY2" fmla="*/ 226576 h 889342"/>
                    <a:gd name="connsiteX3" fmla="*/ 245559 w 1558712"/>
                    <a:gd name="connsiteY3" fmla="*/ 151075 h 889342"/>
                    <a:gd name="connsiteX4" fmla="*/ 472062 w 1558712"/>
                    <a:gd name="connsiteY4" fmla="*/ 67185 h 889342"/>
                    <a:gd name="connsiteX5" fmla="*/ 480451 w 1558712"/>
                    <a:gd name="connsiteY5" fmla="*/ 74 h 889342"/>
                    <a:gd name="connsiteX6" fmla="*/ 631453 w 1558712"/>
                    <a:gd name="connsiteY6" fmla="*/ 58796 h 889342"/>
                    <a:gd name="connsiteX7" fmla="*/ 916679 w 1558712"/>
                    <a:gd name="connsiteY7" fmla="*/ 251743 h 889342"/>
                    <a:gd name="connsiteX8" fmla="*/ 1185126 w 1558712"/>
                    <a:gd name="connsiteY8" fmla="*/ 394356 h 889342"/>
                    <a:gd name="connsiteX9" fmla="*/ 1378073 w 1558712"/>
                    <a:gd name="connsiteY9" fmla="*/ 478246 h 889342"/>
                    <a:gd name="connsiteX10" fmla="*/ 1545853 w 1558712"/>
                    <a:gd name="connsiteY10" fmla="*/ 461468 h 889342"/>
                    <a:gd name="connsiteX11" fmla="*/ 1512297 w 1558712"/>
                    <a:gd name="connsiteY11" fmla="*/ 671193 h 889342"/>
                    <a:gd name="connsiteX12" fmla="*/ 1235460 w 1558712"/>
                    <a:gd name="connsiteY12" fmla="*/ 813806 h 889342"/>
                    <a:gd name="connsiteX13" fmla="*/ 706954 w 1558712"/>
                    <a:gd name="connsiteY13" fmla="*/ 889307 h 889342"/>
                    <a:gd name="connsiteX14" fmla="*/ 354616 w 1558712"/>
                    <a:gd name="connsiteY14" fmla="*/ 805417 h 889342"/>
                    <a:gd name="connsiteX15" fmla="*/ 119725 w 1558712"/>
                    <a:gd name="connsiteY15" fmla="*/ 570525 h 889342"/>
                    <a:gd name="connsiteX16" fmla="*/ 19057 w 1558712"/>
                    <a:gd name="connsiteY16" fmla="*/ 394356 h 889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58712" h="889342">
                      <a:moveTo>
                        <a:pt x="19057" y="394356"/>
                      </a:moveTo>
                      <a:cubicBezTo>
                        <a:pt x="-517" y="353809"/>
                        <a:pt x="881" y="355207"/>
                        <a:pt x="2279" y="327244"/>
                      </a:cubicBezTo>
                      <a:cubicBezTo>
                        <a:pt x="3677" y="299281"/>
                        <a:pt x="-13101" y="255937"/>
                        <a:pt x="27446" y="226576"/>
                      </a:cubicBezTo>
                      <a:cubicBezTo>
                        <a:pt x="67993" y="197215"/>
                        <a:pt x="171456" y="177640"/>
                        <a:pt x="245559" y="151075"/>
                      </a:cubicBezTo>
                      <a:cubicBezTo>
                        <a:pt x="319662" y="124510"/>
                        <a:pt x="432913" y="92352"/>
                        <a:pt x="472062" y="67185"/>
                      </a:cubicBezTo>
                      <a:cubicBezTo>
                        <a:pt x="511211" y="42018"/>
                        <a:pt x="453886" y="1472"/>
                        <a:pt x="480451" y="74"/>
                      </a:cubicBezTo>
                      <a:cubicBezTo>
                        <a:pt x="507016" y="-1324"/>
                        <a:pt x="558748" y="16851"/>
                        <a:pt x="631453" y="58796"/>
                      </a:cubicBezTo>
                      <a:cubicBezTo>
                        <a:pt x="704158" y="100741"/>
                        <a:pt x="824400" y="195816"/>
                        <a:pt x="916679" y="251743"/>
                      </a:cubicBezTo>
                      <a:cubicBezTo>
                        <a:pt x="1008958" y="307670"/>
                        <a:pt x="1108227" y="356606"/>
                        <a:pt x="1185126" y="394356"/>
                      </a:cubicBezTo>
                      <a:cubicBezTo>
                        <a:pt x="1262025" y="432106"/>
                        <a:pt x="1317952" y="467061"/>
                        <a:pt x="1378073" y="478246"/>
                      </a:cubicBezTo>
                      <a:cubicBezTo>
                        <a:pt x="1438194" y="489431"/>
                        <a:pt x="1523482" y="429310"/>
                        <a:pt x="1545853" y="461468"/>
                      </a:cubicBezTo>
                      <a:cubicBezTo>
                        <a:pt x="1568224" y="493626"/>
                        <a:pt x="1564029" y="612470"/>
                        <a:pt x="1512297" y="671193"/>
                      </a:cubicBezTo>
                      <a:cubicBezTo>
                        <a:pt x="1460565" y="729916"/>
                        <a:pt x="1369684" y="777454"/>
                        <a:pt x="1235460" y="813806"/>
                      </a:cubicBezTo>
                      <a:cubicBezTo>
                        <a:pt x="1101236" y="850158"/>
                        <a:pt x="853761" y="890705"/>
                        <a:pt x="706954" y="889307"/>
                      </a:cubicBezTo>
                      <a:cubicBezTo>
                        <a:pt x="560147" y="887909"/>
                        <a:pt x="452488" y="858547"/>
                        <a:pt x="354616" y="805417"/>
                      </a:cubicBezTo>
                      <a:cubicBezTo>
                        <a:pt x="256745" y="752287"/>
                        <a:pt x="174253" y="644628"/>
                        <a:pt x="119725" y="570525"/>
                      </a:cubicBezTo>
                      <a:cubicBezTo>
                        <a:pt x="65197" y="496422"/>
                        <a:pt x="38631" y="434903"/>
                        <a:pt x="19057" y="394356"/>
                      </a:cubicBezTo>
                      <a:close/>
                    </a:path>
                  </a:pathLst>
                </a:custGeom>
                <a:solidFill>
                  <a:srgbClr val="D8F0A5"/>
                </a:solidFill>
                <a:ln w="12700" cap="flat" cmpd="sng" algn="ctr">
                  <a:solidFill>
                    <a:srgbClr val="6CC24A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17DCB82E-769E-E95B-6987-1DAC5BEBB32E}"/>
                    </a:ext>
                  </a:extLst>
                </p:cNvPr>
                <p:cNvSpPr/>
                <p:nvPr/>
              </p:nvSpPr>
              <p:spPr>
                <a:xfrm rot="276580">
                  <a:off x="3917115" y="2915940"/>
                  <a:ext cx="328047" cy="3257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DBE4A">
                        <a:shade val="30000"/>
                        <a:satMod val="115000"/>
                      </a:srgbClr>
                    </a:gs>
                    <a:gs pos="50000">
                      <a:srgbClr val="9DBE4A">
                        <a:shade val="67500"/>
                        <a:satMod val="115000"/>
                      </a:srgbClr>
                    </a:gs>
                    <a:gs pos="100000">
                      <a:srgbClr val="9DBE4A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19050" cap="flat" cmpd="sng" algn="ctr">
                  <a:solidFill>
                    <a:srgbClr val="7D9937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BEFBD085-0928-5AB1-8546-57372C565A7A}"/>
                    </a:ext>
                  </a:extLst>
                </p:cNvPr>
                <p:cNvSpPr/>
                <p:nvPr/>
              </p:nvSpPr>
              <p:spPr>
                <a:xfrm rot="276580">
                  <a:off x="2878201" y="2730977"/>
                  <a:ext cx="328047" cy="3257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DBE4A">
                        <a:shade val="30000"/>
                        <a:satMod val="115000"/>
                      </a:srgbClr>
                    </a:gs>
                    <a:gs pos="50000">
                      <a:srgbClr val="9DBE4A">
                        <a:shade val="67500"/>
                        <a:satMod val="115000"/>
                      </a:srgbClr>
                    </a:gs>
                    <a:gs pos="100000">
                      <a:srgbClr val="9DBE4A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19050" cap="flat" cmpd="sng" algn="ctr">
                  <a:solidFill>
                    <a:srgbClr val="7D9937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82246A6-C482-EC8C-1981-3714AED2C42F}"/>
                    </a:ext>
                  </a:extLst>
                </p:cNvPr>
                <p:cNvSpPr/>
                <p:nvPr/>
              </p:nvSpPr>
              <p:spPr>
                <a:xfrm rot="276580">
                  <a:off x="3517193" y="3396999"/>
                  <a:ext cx="328047" cy="3257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DBE4A">
                        <a:shade val="30000"/>
                        <a:satMod val="115000"/>
                      </a:srgbClr>
                    </a:gs>
                    <a:gs pos="50000">
                      <a:srgbClr val="9DBE4A">
                        <a:shade val="67500"/>
                        <a:satMod val="115000"/>
                      </a:srgbClr>
                    </a:gs>
                    <a:gs pos="100000">
                      <a:srgbClr val="9DBE4A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19050" cap="flat" cmpd="sng" algn="ctr">
                  <a:solidFill>
                    <a:srgbClr val="7D9937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752993">
                    <a:defRPr/>
                  </a:pPr>
                  <a:endParaRPr lang="en-US" sz="2306" kern="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</p:grpSp>
        </p:grp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00B87FB4-86B3-85CD-FC87-1D52C5B384E8}"/>
              </a:ext>
            </a:extLst>
          </p:cNvPr>
          <p:cNvSpPr txBox="1"/>
          <p:nvPr/>
        </p:nvSpPr>
        <p:spPr>
          <a:xfrm>
            <a:off x="4203752" y="15235167"/>
            <a:ext cx="1781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A70"/>
                </a:solidFill>
                <a:latin typeface="Arial"/>
              </a:rPr>
              <a:t>4-1BB</a:t>
            </a:r>
          </a:p>
          <a:p>
            <a:r>
              <a:rPr lang="en-US" sz="2000" b="1" dirty="0">
                <a:solidFill>
                  <a:srgbClr val="003A70"/>
                </a:solidFill>
                <a:latin typeface="Arial"/>
              </a:rPr>
              <a:t>Upregulation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4B04506D-1AF9-609A-4908-1EBDE86D6065}"/>
              </a:ext>
            </a:extLst>
          </p:cNvPr>
          <p:cNvCxnSpPr>
            <a:cxnSpLocks/>
          </p:cNvCxnSpPr>
          <p:nvPr/>
        </p:nvCxnSpPr>
        <p:spPr>
          <a:xfrm flipH="1">
            <a:off x="4786274" y="15983655"/>
            <a:ext cx="133570" cy="60029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4" name="Right Arrow 20">
            <a:extLst>
              <a:ext uri="{FF2B5EF4-FFF2-40B4-BE49-F238E27FC236}">
                <a16:creationId xmlns:a16="http://schemas.microsoft.com/office/drawing/2014/main" id="{0193CFE3-8296-39F3-687E-93D99DFE219E}"/>
              </a:ext>
            </a:extLst>
          </p:cNvPr>
          <p:cNvSpPr>
            <a:spLocks noChangeArrowheads="1"/>
          </p:cNvSpPr>
          <p:nvPr/>
        </p:nvSpPr>
        <p:spPr bwMode="auto">
          <a:xfrm rot="7802833">
            <a:off x="1816953" y="17664079"/>
            <a:ext cx="332999" cy="215432"/>
          </a:xfrm>
          <a:prstGeom prst="rightArrow">
            <a:avLst>
              <a:gd name="adj1" fmla="val 50000"/>
              <a:gd name="adj2" fmla="val 50243"/>
            </a:avLst>
          </a:prstGeom>
          <a:solidFill>
            <a:srgbClr val="FFC000">
              <a:alpha val="80000"/>
            </a:srgbClr>
          </a:solidFill>
          <a:ln w="12700">
            <a:solidFill>
              <a:srgbClr val="A39382">
                <a:lumMod val="50000"/>
              </a:srgbClr>
            </a:solidFill>
            <a:prstDash val="dash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buFont typeface="Wingdings" pitchFamily="2" charset="2"/>
              <a:buChar char="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10000"/>
              </a:spcBef>
              <a:buFont typeface="Verdana" pitchFamily="34" charset="0"/>
              <a:buChar char="&gt;"/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10000"/>
              </a:spcBef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10000"/>
              </a:spcBef>
              <a:buChar char="–"/>
              <a:defRPr sz="1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har char="–"/>
              <a:defRPr sz="1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har char="–"/>
              <a:defRPr sz="1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har char="–"/>
              <a:defRPr sz="1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har char="–"/>
              <a:defRPr sz="1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752993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en-US" altLang="en-US" sz="1794" kern="0">
              <a:solidFill>
                <a:srgbClr val="003A70"/>
              </a:solidFill>
            </a:endParaRP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CC959717-8CBB-02BF-3E0A-C2B806BCB5A6}"/>
              </a:ext>
            </a:extLst>
          </p:cNvPr>
          <p:cNvCxnSpPr>
            <a:cxnSpLocks/>
          </p:cNvCxnSpPr>
          <p:nvPr/>
        </p:nvCxnSpPr>
        <p:spPr>
          <a:xfrm>
            <a:off x="3114078" y="17893448"/>
            <a:ext cx="801640" cy="0"/>
          </a:xfrm>
          <a:prstGeom prst="straightConnector1">
            <a:avLst/>
          </a:prstGeom>
          <a:noFill/>
          <a:ln w="57150" cap="flat" cmpd="sng" algn="ctr">
            <a:solidFill>
              <a:srgbClr val="003A7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B8CFD6B-6526-2F1D-6DAD-044440BC9946}"/>
              </a:ext>
            </a:extLst>
          </p:cNvPr>
          <p:cNvCxnSpPr>
            <a:cxnSpLocks/>
          </p:cNvCxnSpPr>
          <p:nvPr/>
        </p:nvCxnSpPr>
        <p:spPr>
          <a:xfrm flipV="1">
            <a:off x="6000396" y="16843547"/>
            <a:ext cx="617279" cy="573974"/>
          </a:xfrm>
          <a:prstGeom prst="straightConnector1">
            <a:avLst/>
          </a:prstGeom>
          <a:noFill/>
          <a:ln w="57150" cap="flat" cmpd="sng" algn="ctr">
            <a:solidFill>
              <a:srgbClr val="003A7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30BF5DD5-0891-BADB-C7E6-C1A666E0CB81}"/>
              </a:ext>
            </a:extLst>
          </p:cNvPr>
          <p:cNvGrpSpPr/>
          <p:nvPr/>
        </p:nvGrpSpPr>
        <p:grpSpPr>
          <a:xfrm>
            <a:off x="7637354" y="17064469"/>
            <a:ext cx="1373365" cy="1014835"/>
            <a:chOff x="7610893" y="4378658"/>
            <a:chExt cx="830139" cy="516232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2945F715-3A1E-9872-9126-54B57EFC2F6F}"/>
                </a:ext>
              </a:extLst>
            </p:cNvPr>
            <p:cNvSpPr/>
            <p:nvPr/>
          </p:nvSpPr>
          <p:spPr>
            <a:xfrm rot="1893789">
              <a:off x="7610893" y="4700142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0E9C61B6-C333-DEAE-1CA5-219B2550E91B}"/>
                </a:ext>
              </a:extLst>
            </p:cNvPr>
            <p:cNvSpPr/>
            <p:nvPr/>
          </p:nvSpPr>
          <p:spPr>
            <a:xfrm rot="1893789">
              <a:off x="8280155" y="440674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12890920-C514-F8C3-5AB6-C8F7E393C99B}"/>
                </a:ext>
              </a:extLst>
            </p:cNvPr>
            <p:cNvSpPr/>
            <p:nvPr/>
          </p:nvSpPr>
          <p:spPr>
            <a:xfrm rot="1893789">
              <a:off x="7938112" y="45310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F9AF6C5F-F65F-3955-2D0E-54EEDCCCF6CC}"/>
                </a:ext>
              </a:extLst>
            </p:cNvPr>
            <p:cNvSpPr/>
            <p:nvPr/>
          </p:nvSpPr>
          <p:spPr>
            <a:xfrm rot="1893789">
              <a:off x="8077200" y="44548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269FA907-CF18-3C85-BD06-EA857A5FCA46}"/>
                </a:ext>
              </a:extLst>
            </p:cNvPr>
            <p:cNvSpPr/>
            <p:nvPr/>
          </p:nvSpPr>
          <p:spPr>
            <a:xfrm rot="1893789">
              <a:off x="7848600" y="43919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5D6F12B3-4CA6-D5B9-4D8D-02BE51771D90}"/>
                </a:ext>
              </a:extLst>
            </p:cNvPr>
            <p:cNvSpPr/>
            <p:nvPr/>
          </p:nvSpPr>
          <p:spPr>
            <a:xfrm rot="1893789">
              <a:off x="8090512" y="46072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DA78F95-1778-648B-497A-F001979C6F23}"/>
                </a:ext>
              </a:extLst>
            </p:cNvPr>
            <p:cNvSpPr/>
            <p:nvPr/>
          </p:nvSpPr>
          <p:spPr>
            <a:xfrm rot="1893789">
              <a:off x="7681941" y="4848175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F782847C-F5BB-F74E-D4FC-2B40CEFCFFDF}"/>
                </a:ext>
              </a:extLst>
            </p:cNvPr>
            <p:cNvSpPr/>
            <p:nvPr/>
          </p:nvSpPr>
          <p:spPr>
            <a:xfrm rot="1893789">
              <a:off x="8242912" y="45310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3C0EBA15-54DA-E58F-882B-396FBDA6920B}"/>
                </a:ext>
              </a:extLst>
            </p:cNvPr>
            <p:cNvSpPr/>
            <p:nvPr/>
          </p:nvSpPr>
          <p:spPr>
            <a:xfrm rot="1893789">
              <a:off x="8229600" y="46834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EB15C7A4-6285-2028-EE0F-C49C22980BCB}"/>
                </a:ext>
              </a:extLst>
            </p:cNvPr>
            <p:cNvSpPr/>
            <p:nvPr/>
          </p:nvSpPr>
          <p:spPr>
            <a:xfrm rot="1893789">
              <a:off x="7848600" y="46834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E583C1C2-96B9-0353-5C10-520DD7219770}"/>
                </a:ext>
              </a:extLst>
            </p:cNvPr>
            <p:cNvSpPr/>
            <p:nvPr/>
          </p:nvSpPr>
          <p:spPr>
            <a:xfrm rot="1893789">
              <a:off x="8001000" y="46834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486010C-38CB-3B6D-88C7-B9BF7B1A556D}"/>
                </a:ext>
              </a:extLst>
            </p:cNvPr>
            <p:cNvSpPr/>
            <p:nvPr/>
          </p:nvSpPr>
          <p:spPr>
            <a:xfrm rot="1893789">
              <a:off x="7804762" y="45443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22E759A3-BFA0-7870-CBC8-648FBCA0980D}"/>
                </a:ext>
              </a:extLst>
            </p:cNvPr>
            <p:cNvSpPr/>
            <p:nvPr/>
          </p:nvSpPr>
          <p:spPr>
            <a:xfrm rot="1893789">
              <a:off x="7924800" y="47729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E11EC2EC-9DF1-B042-BF26-513FFBCA7A0E}"/>
                </a:ext>
              </a:extLst>
            </p:cNvPr>
            <p:cNvSpPr/>
            <p:nvPr/>
          </p:nvSpPr>
          <p:spPr>
            <a:xfrm rot="1893789">
              <a:off x="8077200" y="47729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3116B953-F352-9791-E07D-F203D2F2AABB}"/>
                </a:ext>
              </a:extLst>
            </p:cNvPr>
            <p:cNvSpPr/>
            <p:nvPr/>
          </p:nvSpPr>
          <p:spPr>
            <a:xfrm rot="1893789">
              <a:off x="7620000" y="45310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189B3CE-6362-AC2A-42CA-D909068E8465}"/>
                </a:ext>
              </a:extLst>
            </p:cNvPr>
            <p:cNvSpPr/>
            <p:nvPr/>
          </p:nvSpPr>
          <p:spPr>
            <a:xfrm rot="1893789">
              <a:off x="7696200" y="43786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B2AE581-EBC8-B66D-9AFF-537FFA81067B}"/>
                </a:ext>
              </a:extLst>
            </p:cNvPr>
            <p:cNvSpPr/>
            <p:nvPr/>
          </p:nvSpPr>
          <p:spPr>
            <a:xfrm rot="1893789">
              <a:off x="8153400" y="43786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64E075B-4061-C342-5C7C-580682A63747}"/>
                </a:ext>
              </a:extLst>
            </p:cNvPr>
            <p:cNvSpPr/>
            <p:nvPr/>
          </p:nvSpPr>
          <p:spPr>
            <a:xfrm rot="1893789">
              <a:off x="8210550" y="4788233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A81430B-08CC-038C-841B-1A415828738D}"/>
                </a:ext>
              </a:extLst>
            </p:cNvPr>
            <p:cNvSpPr/>
            <p:nvPr/>
          </p:nvSpPr>
          <p:spPr>
            <a:xfrm rot="1893789">
              <a:off x="8001000" y="48491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44F7B376-3BA6-2837-AAE1-4724B475659C}"/>
                </a:ext>
              </a:extLst>
            </p:cNvPr>
            <p:cNvSpPr/>
            <p:nvPr/>
          </p:nvSpPr>
          <p:spPr>
            <a:xfrm rot="1893789">
              <a:off x="7772400" y="47596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4139F31-E7E8-0A21-0208-9EA4C7FED94E}"/>
                </a:ext>
              </a:extLst>
            </p:cNvPr>
            <p:cNvSpPr/>
            <p:nvPr/>
          </p:nvSpPr>
          <p:spPr>
            <a:xfrm rot="1893789">
              <a:off x="8382000" y="4620570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1AC6D3BC-A141-FEE2-48F5-15B5893604FC}"/>
                </a:ext>
              </a:extLst>
            </p:cNvPr>
            <p:cNvSpPr/>
            <p:nvPr/>
          </p:nvSpPr>
          <p:spPr>
            <a:xfrm rot="1893789">
              <a:off x="8395312" y="4454858"/>
              <a:ext cx="45720" cy="4572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D09E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</p:grp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9ED8E667-E025-A93A-2C51-F1588CC20635}"/>
              </a:ext>
            </a:extLst>
          </p:cNvPr>
          <p:cNvCxnSpPr>
            <a:cxnSpLocks/>
          </p:cNvCxnSpPr>
          <p:nvPr/>
        </p:nvCxnSpPr>
        <p:spPr>
          <a:xfrm>
            <a:off x="8582530" y="16664505"/>
            <a:ext cx="773277" cy="460014"/>
          </a:xfrm>
          <a:prstGeom prst="straightConnector1">
            <a:avLst/>
          </a:prstGeom>
          <a:noFill/>
          <a:ln w="38100" cap="flat" cmpd="sng" algn="ctr">
            <a:solidFill>
              <a:srgbClr val="003A7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F91AB99-309B-B231-3C70-F121BB191449}"/>
              </a:ext>
            </a:extLst>
          </p:cNvPr>
          <p:cNvSpPr txBox="1"/>
          <p:nvPr/>
        </p:nvSpPr>
        <p:spPr>
          <a:xfrm>
            <a:off x="9213302" y="17007016"/>
            <a:ext cx="2654020" cy="1372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3A70"/>
                </a:solidFill>
                <a:latin typeface="Arial"/>
              </a:rPr>
              <a:t>Increased number and potency of tumor-specific cytotoxic T cells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04B22479-F8EB-E099-09B6-B2CECE154EEE}"/>
              </a:ext>
            </a:extLst>
          </p:cNvPr>
          <p:cNvGrpSpPr/>
          <p:nvPr/>
        </p:nvGrpSpPr>
        <p:grpSpPr>
          <a:xfrm rot="4599562">
            <a:off x="3876861" y="16705160"/>
            <a:ext cx="2178101" cy="2052697"/>
            <a:chOff x="4111298" y="16913074"/>
            <a:chExt cx="2178101" cy="2052697"/>
          </a:xfrm>
        </p:grpSpPr>
        <p:sp>
          <p:nvSpPr>
            <p:cNvPr id="163" name="Freeform 64">
              <a:extLst>
                <a:ext uri="{FF2B5EF4-FFF2-40B4-BE49-F238E27FC236}">
                  <a16:creationId xmlns:a16="http://schemas.microsoft.com/office/drawing/2014/main" id="{9A620B2A-5417-7C58-9340-09BAB877688C}"/>
                </a:ext>
              </a:extLst>
            </p:cNvPr>
            <p:cNvSpPr/>
            <p:nvPr/>
          </p:nvSpPr>
          <p:spPr>
            <a:xfrm rot="16700382">
              <a:off x="4201103" y="17743488"/>
              <a:ext cx="298190" cy="477800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1A808E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635A1AD6-CB49-F62D-9D67-C7F3302AAED0}"/>
                </a:ext>
              </a:extLst>
            </p:cNvPr>
            <p:cNvGrpSpPr/>
            <p:nvPr/>
          </p:nvGrpSpPr>
          <p:grpSpPr>
            <a:xfrm>
              <a:off x="4515241" y="17215115"/>
              <a:ext cx="1361488" cy="1533583"/>
              <a:chOff x="3513589" y="2474753"/>
              <a:chExt cx="877714" cy="889233"/>
            </a:xfrm>
          </p:grpSpPr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D0E54912-96D5-F773-5CD3-0E8075CBD0DD}"/>
                  </a:ext>
                </a:extLst>
              </p:cNvPr>
              <p:cNvSpPr/>
              <p:nvPr/>
            </p:nvSpPr>
            <p:spPr>
              <a:xfrm>
                <a:off x="3513589" y="2474753"/>
                <a:ext cx="877714" cy="889233"/>
              </a:xfrm>
              <a:prstGeom prst="ellipse">
                <a:avLst/>
              </a:prstGeom>
              <a:solidFill>
                <a:srgbClr val="A9E5ED"/>
              </a:solidFill>
              <a:ln w="19050" cap="flat" cmpd="sng" algn="ctr">
                <a:solidFill>
                  <a:srgbClr val="1A85A6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02BA739E-625D-3659-555D-54FAAD211834}"/>
                  </a:ext>
                </a:extLst>
              </p:cNvPr>
              <p:cNvSpPr/>
              <p:nvPr/>
            </p:nvSpPr>
            <p:spPr>
              <a:xfrm>
                <a:off x="3671248" y="2529812"/>
                <a:ext cx="636165" cy="628605"/>
              </a:xfrm>
              <a:prstGeom prst="ellipse">
                <a:avLst/>
              </a:prstGeom>
              <a:gradFill flip="none" rotWithShape="1">
                <a:gsLst>
                  <a:gs pos="0">
                    <a:srgbClr val="55AFBB">
                      <a:shade val="30000"/>
                      <a:satMod val="115000"/>
                    </a:srgbClr>
                  </a:gs>
                  <a:gs pos="50000">
                    <a:srgbClr val="55AFBB">
                      <a:shade val="67500"/>
                      <a:satMod val="115000"/>
                    </a:srgbClr>
                  </a:gs>
                  <a:gs pos="100000">
                    <a:srgbClr val="55AFBB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9050" cap="flat" cmpd="sng" algn="ctr">
                <a:solidFill>
                  <a:srgbClr val="1A85A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52993">
                  <a:defRPr/>
                </a:pPr>
                <a:endParaRPr lang="en-US" sz="2306" kern="0">
                  <a:ln w="76200">
                    <a:solidFill>
                      <a:srgbClr val="1C90B4"/>
                    </a:solidFill>
                  </a:ln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0E702DF5-6013-6F00-CCC1-DA7E505B2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62150">
              <a:off x="5417233" y="16870451"/>
              <a:ext cx="701325" cy="104300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6" name="Freeform 64">
              <a:extLst>
                <a:ext uri="{FF2B5EF4-FFF2-40B4-BE49-F238E27FC236}">
                  <a16:creationId xmlns:a16="http://schemas.microsoft.com/office/drawing/2014/main" id="{6B411A22-7CF9-94A3-4A20-7ED21ED9D95F}"/>
                </a:ext>
              </a:extLst>
            </p:cNvPr>
            <p:cNvSpPr/>
            <p:nvPr/>
          </p:nvSpPr>
          <p:spPr>
            <a:xfrm rot="7819186">
              <a:off x="5805040" y="18255842"/>
              <a:ext cx="298190" cy="477800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1A808E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67" name="Freeform 64">
              <a:extLst>
                <a:ext uri="{FF2B5EF4-FFF2-40B4-BE49-F238E27FC236}">
                  <a16:creationId xmlns:a16="http://schemas.microsoft.com/office/drawing/2014/main" id="{CC471DB5-AB20-85CF-248E-F7AAAB5242BF}"/>
                </a:ext>
              </a:extLst>
            </p:cNvPr>
            <p:cNvSpPr/>
            <p:nvPr/>
          </p:nvSpPr>
          <p:spPr>
            <a:xfrm rot="12419772">
              <a:off x="4666497" y="18477404"/>
              <a:ext cx="291739" cy="488367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1A808E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90102143-BE93-F40A-D3E6-0D5D74FD054A}"/>
                </a:ext>
              </a:extLst>
            </p:cNvPr>
            <p:cNvSpPr/>
            <p:nvPr/>
          </p:nvSpPr>
          <p:spPr>
            <a:xfrm rot="20125906">
              <a:off x="4545326" y="16913074"/>
              <a:ext cx="291739" cy="488367"/>
            </a:xfrm>
            <a:custGeom>
              <a:avLst/>
              <a:gdLst>
                <a:gd name="connsiteX0" fmla="*/ 125931 w 302132"/>
                <a:gd name="connsiteY0" fmla="*/ 385893 h 385893"/>
                <a:gd name="connsiteX1" fmla="*/ 125931 w 302132"/>
                <a:gd name="connsiteY1" fmla="*/ 201336 h 385893"/>
                <a:gd name="connsiteX2" fmla="*/ 33652 w 302132"/>
                <a:gd name="connsiteY2" fmla="*/ 142613 h 385893"/>
                <a:gd name="connsiteX3" fmla="*/ 96 w 302132"/>
                <a:gd name="connsiteY3" fmla="*/ 75501 h 385893"/>
                <a:gd name="connsiteX4" fmla="*/ 42041 w 302132"/>
                <a:gd name="connsiteY4" fmla="*/ 25167 h 385893"/>
                <a:gd name="connsiteX5" fmla="*/ 125931 w 302132"/>
                <a:gd name="connsiteY5" fmla="*/ 0 h 385893"/>
                <a:gd name="connsiteX6" fmla="*/ 234988 w 302132"/>
                <a:gd name="connsiteY6" fmla="*/ 25167 h 385893"/>
                <a:gd name="connsiteX7" fmla="*/ 302100 w 302132"/>
                <a:gd name="connsiteY7" fmla="*/ 100668 h 385893"/>
                <a:gd name="connsiteX8" fmla="*/ 243377 w 302132"/>
                <a:gd name="connsiteY8" fmla="*/ 167780 h 385893"/>
                <a:gd name="connsiteX9" fmla="*/ 209821 w 302132"/>
                <a:gd name="connsiteY9" fmla="*/ 285226 h 385893"/>
                <a:gd name="connsiteX10" fmla="*/ 243377 w 302132"/>
                <a:gd name="connsiteY10" fmla="*/ 377504 h 385893"/>
                <a:gd name="connsiteX11" fmla="*/ 243377 w 302132"/>
                <a:gd name="connsiteY11" fmla="*/ 377504 h 38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132" h="385893">
                  <a:moveTo>
                    <a:pt x="125931" y="385893"/>
                  </a:moveTo>
                  <a:cubicBezTo>
                    <a:pt x="133621" y="313888"/>
                    <a:pt x="141311" y="241883"/>
                    <a:pt x="125931" y="201336"/>
                  </a:cubicBezTo>
                  <a:cubicBezTo>
                    <a:pt x="110551" y="160789"/>
                    <a:pt x="54624" y="163585"/>
                    <a:pt x="33652" y="142613"/>
                  </a:cubicBezTo>
                  <a:cubicBezTo>
                    <a:pt x="12680" y="121641"/>
                    <a:pt x="-1302" y="95075"/>
                    <a:pt x="96" y="75501"/>
                  </a:cubicBezTo>
                  <a:cubicBezTo>
                    <a:pt x="1494" y="55927"/>
                    <a:pt x="21069" y="37750"/>
                    <a:pt x="42041" y="25167"/>
                  </a:cubicBezTo>
                  <a:cubicBezTo>
                    <a:pt x="63013" y="12584"/>
                    <a:pt x="93773" y="0"/>
                    <a:pt x="125931" y="0"/>
                  </a:cubicBezTo>
                  <a:cubicBezTo>
                    <a:pt x="158089" y="0"/>
                    <a:pt x="205627" y="8389"/>
                    <a:pt x="234988" y="25167"/>
                  </a:cubicBezTo>
                  <a:cubicBezTo>
                    <a:pt x="264349" y="41945"/>
                    <a:pt x="300702" y="76899"/>
                    <a:pt x="302100" y="100668"/>
                  </a:cubicBezTo>
                  <a:cubicBezTo>
                    <a:pt x="303498" y="124437"/>
                    <a:pt x="258757" y="137020"/>
                    <a:pt x="243377" y="167780"/>
                  </a:cubicBezTo>
                  <a:cubicBezTo>
                    <a:pt x="227997" y="198540"/>
                    <a:pt x="209821" y="250272"/>
                    <a:pt x="209821" y="285226"/>
                  </a:cubicBezTo>
                  <a:cubicBezTo>
                    <a:pt x="209821" y="320180"/>
                    <a:pt x="243377" y="377504"/>
                    <a:pt x="243377" y="377504"/>
                  </a:cubicBezTo>
                  <a:lnTo>
                    <a:pt x="243377" y="377504"/>
                  </a:lnTo>
                </a:path>
              </a:pathLst>
            </a:custGeom>
            <a:solidFill>
              <a:srgbClr val="1A808E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2306" kern="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171" name="Rectangle 170">
            <a:extLst>
              <a:ext uri="{FF2B5EF4-FFF2-40B4-BE49-F238E27FC236}">
                <a16:creationId xmlns:a16="http://schemas.microsoft.com/office/drawing/2014/main" id="{C2C90FE4-C92F-8732-BA5A-E65EAE09E301}"/>
              </a:ext>
            </a:extLst>
          </p:cNvPr>
          <p:cNvSpPr/>
          <p:nvPr/>
        </p:nvSpPr>
        <p:spPr>
          <a:xfrm>
            <a:off x="8134262" y="14225696"/>
            <a:ext cx="2151178" cy="463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6" b="1" dirty="0">
                <a:solidFill>
                  <a:srgbClr val="003A70"/>
                </a:solidFill>
                <a:latin typeface="Arial"/>
              </a:rPr>
              <a:t>ALG.APV-527</a:t>
            </a:r>
          </a:p>
        </p:txBody>
      </p: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4BDC80D2-1692-0B2E-0EB2-5A4D29B96549}"/>
              </a:ext>
            </a:extLst>
          </p:cNvPr>
          <p:cNvCxnSpPr>
            <a:cxnSpLocks/>
          </p:cNvCxnSpPr>
          <p:nvPr/>
        </p:nvCxnSpPr>
        <p:spPr>
          <a:xfrm>
            <a:off x="9178690" y="14641133"/>
            <a:ext cx="6473" cy="514334"/>
          </a:xfrm>
          <a:prstGeom prst="straightConnector1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tailEnd type="triangle"/>
          </a:ln>
          <a:effectLst/>
        </p:spPr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EF682CFC-FB84-9463-76F3-B405983D0D88}"/>
              </a:ext>
            </a:extLst>
          </p:cNvPr>
          <p:cNvSpPr txBox="1"/>
          <p:nvPr/>
        </p:nvSpPr>
        <p:spPr>
          <a:xfrm>
            <a:off x="812106" y="5161986"/>
            <a:ext cx="10972800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About ALG.APV-527</a:t>
            </a:r>
          </a:p>
        </p:txBody>
      </p:sp>
      <p:sp>
        <p:nvSpPr>
          <p:cNvPr id="174" name="Platshållare för innehåll 2">
            <a:extLst>
              <a:ext uri="{FF2B5EF4-FFF2-40B4-BE49-F238E27FC236}">
                <a16:creationId xmlns:a16="http://schemas.microsoft.com/office/drawing/2014/main" id="{804F21ED-9F12-2831-54C6-405FA1658C52}"/>
              </a:ext>
            </a:extLst>
          </p:cNvPr>
          <p:cNvSpPr txBox="1">
            <a:spLocks/>
          </p:cNvSpPr>
          <p:nvPr/>
        </p:nvSpPr>
        <p:spPr>
          <a:xfrm>
            <a:off x="869058" y="20478785"/>
            <a:ext cx="10957657" cy="4803599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67708" tIns="344538" rIns="90425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752993">
              <a:spcBef>
                <a:spcPts val="988"/>
              </a:spcBef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  <a:defRPr/>
            </a:pPr>
            <a:endParaRPr lang="en-US" sz="4612" b="1" kern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00A0E01-0D2A-C80F-04AB-F1706EB3B29E}"/>
              </a:ext>
            </a:extLst>
          </p:cNvPr>
          <p:cNvSpPr txBox="1"/>
          <p:nvPr/>
        </p:nvSpPr>
        <p:spPr>
          <a:xfrm>
            <a:off x="966148" y="22911953"/>
            <a:ext cx="10762188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4122" algn="ctr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sz="2300" b="1" dirty="0">
                <a:solidFill>
                  <a:srgbClr val="007A3E"/>
                </a:solidFill>
                <a:latin typeface="Arial"/>
              </a:rPr>
              <a:t>Key Objectives </a:t>
            </a:r>
            <a:endParaRPr lang="en-US" sz="2300" b="1" kern="100" dirty="0">
              <a:solidFill>
                <a:srgbClr val="007A3E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76496" indent="-376496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Characterize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safety &amp; tolerability profile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of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ALG.APV-527</a:t>
            </a:r>
            <a:endParaRPr lang="en-US" sz="2300" dirty="0">
              <a:solidFill>
                <a:srgbClr val="003A70"/>
              </a:solidFill>
              <a:latin typeface="Arial"/>
            </a:endParaRPr>
          </a:p>
          <a:p>
            <a:pPr marL="376496" indent="-376496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Identify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MTD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and/or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RP2D</a:t>
            </a:r>
          </a:p>
          <a:p>
            <a:pPr marL="376496" indent="-376496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Characterize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PK profile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after single and repeated IV administration</a:t>
            </a:r>
          </a:p>
          <a:p>
            <a:pPr marL="376496" indent="-376496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Assess potential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immunogenicity 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effects</a:t>
            </a:r>
          </a:p>
          <a:p>
            <a:pPr marL="376496" indent="-376496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Obtain a preliminary assessment of </a:t>
            </a:r>
            <a:r>
              <a:rPr lang="en-US" sz="2300" b="1" dirty="0">
                <a:solidFill>
                  <a:srgbClr val="003A70"/>
                </a:solidFill>
                <a:latin typeface="Arial"/>
              </a:rPr>
              <a:t>anti-tumor activity</a:t>
            </a:r>
          </a:p>
        </p:txBody>
      </p:sp>
      <p:sp>
        <p:nvSpPr>
          <p:cNvPr id="176" name="TextBox 1">
            <a:extLst>
              <a:ext uri="{FF2B5EF4-FFF2-40B4-BE49-F238E27FC236}">
                <a16:creationId xmlns:a16="http://schemas.microsoft.com/office/drawing/2014/main" id="{7226725B-9C27-AD44-595D-0DEF36791E8C}"/>
              </a:ext>
            </a:extLst>
          </p:cNvPr>
          <p:cNvSpPr txBox="1"/>
          <p:nvPr/>
        </p:nvSpPr>
        <p:spPr>
          <a:xfrm>
            <a:off x="821914" y="19719441"/>
            <a:ext cx="10972800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Study Design</a:t>
            </a:r>
          </a:p>
        </p:txBody>
      </p:sp>
      <p:sp>
        <p:nvSpPr>
          <p:cNvPr id="177" name="Rektangel 21">
            <a:extLst>
              <a:ext uri="{FF2B5EF4-FFF2-40B4-BE49-F238E27FC236}">
                <a16:creationId xmlns:a16="http://schemas.microsoft.com/office/drawing/2014/main" id="{D3F2B586-3DF7-BD9A-580A-CBCF3C85F09B}"/>
              </a:ext>
            </a:extLst>
          </p:cNvPr>
          <p:cNvSpPr/>
          <p:nvPr/>
        </p:nvSpPr>
        <p:spPr>
          <a:xfrm>
            <a:off x="855337" y="20555788"/>
            <a:ext cx="10807276" cy="2457653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The Phase </a:t>
            </a:r>
            <a:r>
              <a:rPr lang="en-US" sz="23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 study is a first-in-human, open-label, multicenter trial 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</a:rPr>
              <a:t>consisting of up to six</a:t>
            </a:r>
            <a:r>
              <a:rPr lang="en-US" sz="2300" dirty="0">
                <a:solidFill>
                  <a:srgbClr val="003A70"/>
                </a:solidFill>
                <a:latin typeface="Arial"/>
                <a:ea typeface="Aptos" panose="020B0004020202020204" pitchFamily="34" charset="0"/>
              </a:rPr>
              <a:t> cohorts (0.1-15 mg/kg)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 with</a:t>
            </a:r>
            <a:r>
              <a:rPr lang="en-US" sz="2300" kern="1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a 3+3 dose escalation of ALG.APV-527 monotherapy, administered IV Q2W, in adult patients with advanced solid tumors. Eligibility is limited to patients with tumor types identified as likely to express 5T4 antigen.  </a:t>
            </a: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endParaRPr lang="en-US" sz="1000" kern="0" dirty="0">
              <a:solidFill>
                <a:srgbClr val="003A70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Clinical Trials Number: NCT05934539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72013A2-5252-0017-F443-02C75196B9C5}"/>
              </a:ext>
            </a:extLst>
          </p:cNvPr>
          <p:cNvSpPr txBox="1"/>
          <p:nvPr/>
        </p:nvSpPr>
        <p:spPr>
          <a:xfrm>
            <a:off x="12009166" y="5123532"/>
            <a:ext cx="10942191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Baseline Characteristics</a:t>
            </a:r>
          </a:p>
        </p:txBody>
      </p:sp>
      <p:graphicFrame>
        <p:nvGraphicFramePr>
          <p:cNvPr id="179" name="Table 178">
            <a:extLst>
              <a:ext uri="{FF2B5EF4-FFF2-40B4-BE49-F238E27FC236}">
                <a16:creationId xmlns:a16="http://schemas.microsoft.com/office/drawing/2014/main" id="{2511EFC1-9B9D-1848-FBCE-821447B8A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353320"/>
              </p:ext>
            </p:extLst>
          </p:nvPr>
        </p:nvGraphicFramePr>
        <p:xfrm>
          <a:off x="12169788" y="6139905"/>
          <a:ext cx="5662711" cy="5252080"/>
        </p:xfrm>
        <a:graphic>
          <a:graphicData uri="http://schemas.openxmlformats.org/drawingml/2006/table">
            <a:tbl>
              <a:tblPr firstRow="1"/>
              <a:tblGrid>
                <a:gridCol w="1556112">
                  <a:extLst>
                    <a:ext uri="{9D8B030D-6E8A-4147-A177-3AD203B41FA5}">
                      <a16:colId xmlns:a16="http://schemas.microsoft.com/office/drawing/2014/main" val="437680397"/>
                    </a:ext>
                  </a:extLst>
                </a:gridCol>
                <a:gridCol w="1029647">
                  <a:extLst>
                    <a:ext uri="{9D8B030D-6E8A-4147-A177-3AD203B41FA5}">
                      <a16:colId xmlns:a16="http://schemas.microsoft.com/office/drawing/2014/main" val="2887244427"/>
                    </a:ext>
                  </a:extLst>
                </a:gridCol>
                <a:gridCol w="769238">
                  <a:extLst>
                    <a:ext uri="{9D8B030D-6E8A-4147-A177-3AD203B41FA5}">
                      <a16:colId xmlns:a16="http://schemas.microsoft.com/office/drawing/2014/main" val="289597628"/>
                    </a:ext>
                  </a:extLst>
                </a:gridCol>
                <a:gridCol w="769238">
                  <a:extLst>
                    <a:ext uri="{9D8B030D-6E8A-4147-A177-3AD203B41FA5}">
                      <a16:colId xmlns:a16="http://schemas.microsoft.com/office/drawing/2014/main" val="1027141411"/>
                    </a:ext>
                  </a:extLst>
                </a:gridCol>
                <a:gridCol w="769238">
                  <a:extLst>
                    <a:ext uri="{9D8B030D-6E8A-4147-A177-3AD203B41FA5}">
                      <a16:colId xmlns:a16="http://schemas.microsoft.com/office/drawing/2014/main" val="1118644083"/>
                    </a:ext>
                  </a:extLst>
                </a:gridCol>
                <a:gridCol w="769238">
                  <a:extLst>
                    <a:ext uri="{9D8B030D-6E8A-4147-A177-3AD203B41FA5}">
                      <a16:colId xmlns:a16="http://schemas.microsoft.com/office/drawing/2014/main" val="2527551374"/>
                    </a:ext>
                  </a:extLst>
                </a:gridCol>
              </a:tblGrid>
              <a:tr h="731520">
                <a:tc rowSpan="2"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Dose </a:t>
                      </a:r>
                    </a:p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(mg/kg)</a:t>
                      </a:r>
                    </a:p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Total n=18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Median age </a:t>
                      </a:r>
                      <a:r>
                        <a:rPr lang="en-US" sz="20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(range)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  <a:p>
                      <a:pPr algn="ctr" rtl="0" fontAlgn="ctr"/>
                      <a:r>
                        <a:rPr lang="en-US" sz="20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</a:p>
                  </a:txBody>
                  <a:tcPr marL="0" marR="0" marT="0" marB="0" anchor="b" anchorCtr="1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3600" b="1" u="none" strike="noStrike" kern="1200">
                        <a:solidFill>
                          <a:schemeClr val="lt1"/>
                        </a:solidFill>
                        <a:effectLst/>
                        <a:highlight>
                          <a:srgbClr val="003A7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ECOG PS</a:t>
                      </a:r>
                    </a:p>
                    <a:p>
                      <a:pPr algn="ctr" rtl="0" fontAlgn="ctr"/>
                      <a:r>
                        <a:rPr lang="en-US" sz="20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3600" b="1" u="none" strike="noStrike" kern="1200">
                        <a:solidFill>
                          <a:schemeClr val="lt1"/>
                        </a:solidFill>
                        <a:effectLst/>
                        <a:highlight>
                          <a:srgbClr val="003A7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8000"/>
                  </a:ext>
                </a:extLst>
              </a:tr>
              <a:tr h="350520">
                <a:tc vMerge="1">
                  <a:txBody>
                    <a:bodyPr/>
                    <a:lstStyle/>
                    <a:p>
                      <a:pPr algn="ctr" rtl="0" fontAlgn="ctr"/>
                      <a:endParaRPr lang="en-US" sz="36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3A7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154005"/>
                  </a:ext>
                </a:extLst>
              </a:tr>
              <a:tr h="834008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 1</a:t>
                      </a:r>
                    </a:p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 </a:t>
                      </a:r>
                      <a:r>
                        <a:rPr lang="en-US" sz="16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(n=4)</a:t>
                      </a:r>
                      <a:endParaRPr lang="en-US" sz="2300" b="1" i="0" u="none" strike="noStrike" dirty="0">
                        <a:solidFill>
                          <a:srgbClr val="003A70"/>
                        </a:solidFill>
                        <a:effectLst/>
                        <a:latin typeface="+mn-lt"/>
                      </a:endParaRP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(71-82)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892990"/>
                  </a:ext>
                </a:extLst>
              </a:tr>
              <a:tr h="834008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 2 </a:t>
                      </a:r>
                    </a:p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 </a:t>
                      </a:r>
                      <a:r>
                        <a:rPr lang="en-US" sz="16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(n=3)</a:t>
                      </a: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58.0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(56-74)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978647"/>
                  </a:ext>
                </a:extLst>
              </a:tr>
              <a:tr h="834008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 3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 </a:t>
                      </a:r>
                      <a:r>
                        <a:rPr lang="en-US" sz="16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(n=6) 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56.5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(39-72)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(17)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20901"/>
                  </a:ext>
                </a:extLst>
              </a:tr>
              <a:tr h="834008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 4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6.0 </a:t>
                      </a:r>
                      <a:r>
                        <a:rPr lang="en-US" sz="16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(n=3) </a:t>
                      </a:r>
                      <a:endParaRPr lang="en-US" sz="2300" u="none" strike="noStrike" kern="1200" dirty="0">
                        <a:solidFill>
                          <a:srgbClr val="003A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47.0</a:t>
                      </a:r>
                    </a:p>
                    <a:p>
                      <a:pPr algn="ctr" rtl="0" fontAlgn="ctr"/>
                      <a:r>
                        <a:rPr lang="en-US" sz="2300" u="none" strike="noStrike" kern="120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(44-60)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233746"/>
                  </a:ext>
                </a:extLst>
              </a:tr>
              <a:tr h="834008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 5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 </a:t>
                      </a:r>
                      <a:r>
                        <a:rPr lang="en-US" sz="16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(n=2) 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56.0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(51-61)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0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744739"/>
                  </a:ext>
                </a:extLst>
              </a:tr>
            </a:tbl>
          </a:graphicData>
        </a:graphic>
      </p:graphicFrame>
      <p:graphicFrame>
        <p:nvGraphicFramePr>
          <p:cNvPr id="180" name="Table 179">
            <a:extLst>
              <a:ext uri="{FF2B5EF4-FFF2-40B4-BE49-F238E27FC236}">
                <a16:creationId xmlns:a16="http://schemas.microsoft.com/office/drawing/2014/main" id="{F7E35C14-0203-ED7E-2F95-A9D6EA421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430505"/>
              </p:ext>
            </p:extLst>
          </p:nvPr>
        </p:nvGraphicFramePr>
        <p:xfrm>
          <a:off x="18014025" y="6324120"/>
          <a:ext cx="4937331" cy="2305439"/>
        </p:xfrm>
        <a:graphic>
          <a:graphicData uri="http://schemas.openxmlformats.org/drawingml/2006/table">
            <a:tbl>
              <a:tblPr firstRow="1" bandRow="1"/>
              <a:tblGrid>
                <a:gridCol w="2567412">
                  <a:extLst>
                    <a:ext uri="{9D8B030D-6E8A-4147-A177-3AD203B41FA5}">
                      <a16:colId xmlns:a16="http://schemas.microsoft.com/office/drawing/2014/main" val="437680397"/>
                    </a:ext>
                  </a:extLst>
                </a:gridCol>
                <a:gridCol w="2369919">
                  <a:extLst>
                    <a:ext uri="{9D8B030D-6E8A-4147-A177-3AD203B41FA5}">
                      <a16:colId xmlns:a16="http://schemas.microsoft.com/office/drawing/2014/main" val="2887244427"/>
                    </a:ext>
                  </a:extLst>
                </a:gridCol>
              </a:tblGrid>
              <a:tr h="828339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Prior Anti-Cancer Therapy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3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n (%); median (range)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8000"/>
                  </a:ext>
                </a:extLst>
              </a:tr>
              <a:tr h="46550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Surgery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(44); 1 (1-3)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892990"/>
                  </a:ext>
                </a:extLst>
              </a:tr>
              <a:tr h="499536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Radiotherapy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(67); 1 (1-3)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978647"/>
                  </a:ext>
                </a:extLst>
              </a:tr>
              <a:tr h="512064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Systemic Therapy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A7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(100); 6 (2-8)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20901"/>
                  </a:ext>
                </a:extLst>
              </a:tr>
            </a:tbl>
          </a:graphicData>
        </a:graphic>
      </p:graphicFrame>
      <p:sp>
        <p:nvSpPr>
          <p:cNvPr id="181" name="Rektangel 21">
            <a:extLst>
              <a:ext uri="{FF2B5EF4-FFF2-40B4-BE49-F238E27FC236}">
                <a16:creationId xmlns:a16="http://schemas.microsoft.com/office/drawing/2014/main" id="{A4C56F92-6EC7-D09A-859F-F5860B83D268}"/>
              </a:ext>
            </a:extLst>
          </p:cNvPr>
          <p:cNvSpPr/>
          <p:nvPr/>
        </p:nvSpPr>
        <p:spPr>
          <a:xfrm>
            <a:off x="12004944" y="11475330"/>
            <a:ext cx="10591187" cy="670269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n= number of patients; *bevacizumab (8), pembrolizumab (3), nivolumab (2), ipilimumab, IL-2, cetuximab, panitumumab, durvalumab, </a:t>
            </a:r>
            <a:r>
              <a:rPr lang="en-US" kern="0" dirty="0" err="1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cemiplimab</a:t>
            </a:r>
            <a:endParaRPr lang="en-US" kern="0" dirty="0">
              <a:solidFill>
                <a:srgbClr val="003A70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7512FD9B-DD04-7EC8-C96C-FFDE12FE4FE8}"/>
              </a:ext>
            </a:extLst>
          </p:cNvPr>
          <p:cNvCxnSpPr>
            <a:cxnSpLocks/>
          </p:cNvCxnSpPr>
          <p:nvPr/>
        </p:nvCxnSpPr>
        <p:spPr>
          <a:xfrm>
            <a:off x="765165" y="4880003"/>
            <a:ext cx="47743972" cy="0"/>
          </a:xfrm>
          <a:prstGeom prst="line">
            <a:avLst/>
          </a:prstGeom>
          <a:noFill/>
          <a:ln w="57150" cap="flat" cmpd="sng" algn="ctr">
            <a:solidFill>
              <a:srgbClr val="003A70"/>
            </a:solidFill>
            <a:prstDash val="solid"/>
          </a:ln>
          <a:effectLst/>
        </p:spPr>
      </p:cxnSp>
      <p:sp>
        <p:nvSpPr>
          <p:cNvPr id="183" name="TextBox 1">
            <a:extLst>
              <a:ext uri="{FF2B5EF4-FFF2-40B4-BE49-F238E27FC236}">
                <a16:creationId xmlns:a16="http://schemas.microsoft.com/office/drawing/2014/main" id="{4971CD5B-9454-FF61-B24C-7B24C8F4A466}"/>
              </a:ext>
            </a:extLst>
          </p:cNvPr>
          <p:cNvSpPr txBox="1"/>
          <p:nvPr/>
        </p:nvSpPr>
        <p:spPr>
          <a:xfrm>
            <a:off x="12068648" y="12260957"/>
            <a:ext cx="10882709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Treatment-Related AEs</a:t>
            </a:r>
          </a:p>
        </p:txBody>
      </p:sp>
      <p:graphicFrame>
        <p:nvGraphicFramePr>
          <p:cNvPr id="184" name="Table 183">
            <a:extLst>
              <a:ext uri="{FF2B5EF4-FFF2-40B4-BE49-F238E27FC236}">
                <a16:creationId xmlns:a16="http://schemas.microsoft.com/office/drawing/2014/main" id="{ECF83941-3BE8-18F2-8337-86BAC13C4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660969"/>
              </p:ext>
            </p:extLst>
          </p:nvPr>
        </p:nvGraphicFramePr>
        <p:xfrm>
          <a:off x="12159225" y="13209938"/>
          <a:ext cx="5642523" cy="5760720"/>
        </p:xfrm>
        <a:graphic>
          <a:graphicData uri="http://schemas.openxmlformats.org/drawingml/2006/table">
            <a:tbl>
              <a:tblPr firstRow="1" bandRow="1"/>
              <a:tblGrid>
                <a:gridCol w="3872320">
                  <a:extLst>
                    <a:ext uri="{9D8B030D-6E8A-4147-A177-3AD203B41FA5}">
                      <a16:colId xmlns:a16="http://schemas.microsoft.com/office/drawing/2014/main" val="437680397"/>
                    </a:ext>
                  </a:extLst>
                </a:gridCol>
                <a:gridCol w="1770203">
                  <a:extLst>
                    <a:ext uri="{9D8B030D-6E8A-4147-A177-3AD203B41FA5}">
                      <a16:colId xmlns:a16="http://schemas.microsoft.com/office/drawing/2014/main" val="2887244427"/>
                    </a:ext>
                  </a:extLst>
                </a:gridCol>
              </a:tblGrid>
              <a:tr h="82296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406400" indent="0" algn="ctr" rtl="0" fontAlgn="ctr"/>
                      <a:r>
                        <a:rPr lang="en-US" sz="26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&gt;1 Patient </a:t>
                      </a:r>
                    </a:p>
                    <a:p>
                      <a:pPr marL="406400" indent="0" algn="ctr" rtl="0" fontAlgn="ctr"/>
                      <a:r>
                        <a:rPr lang="en-US" sz="26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</a:rPr>
                        <a:t>18 total patients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2600" b="1" u="none" strike="noStrike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n (%) 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8000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TRAE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(89) 92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892990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794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Fatigue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(22) 6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978647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Infusion-related reaction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(22) 7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20901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(17) 4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456870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Pruritus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(17) 4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74473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Nausea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2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568969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 increase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2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2411144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marR="0" lvl="0" indent="0" algn="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4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83799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Neutrophil count dec.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2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941385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WBC count decrease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3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957373"/>
                  </a:ext>
                </a:extLst>
              </a:tr>
              <a:tr h="411480"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Myalgia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19202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38404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57607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768096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960120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1152144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1344168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15361920" algn="l" defTabSz="3840480" rtl="0" eaLnBrk="1" latinLnBrk="0" hangingPunct="1">
                        <a:defRPr sz="756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2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19544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228600" indent="0" algn="r" defTabSz="2987125" rtl="0" eaLnBrk="1" fontAlgn="ctr" latinLnBrk="0" hangingPunct="1"/>
                      <a:r>
                        <a:rPr lang="en-US" sz="2300" u="none" strike="noStrike" kern="120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Dyspnea</a:t>
                      </a:r>
                    </a:p>
                  </a:txBody>
                  <a:tcPr marL="6275" marR="6275" marT="6275" marB="0" anchor="ctr">
                    <a:lnL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871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u="none" strike="noStrike" kern="1200" noProof="0" dirty="0">
                          <a:solidFill>
                            <a:srgbClr val="003A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(11) 3</a:t>
                      </a:r>
                    </a:p>
                  </a:txBody>
                  <a:tcPr marL="6275" marR="6275" marT="627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00566"/>
                  </a:ext>
                </a:extLst>
              </a:tr>
            </a:tbl>
          </a:graphicData>
        </a:graphic>
      </p:graphicFrame>
      <p:sp>
        <p:nvSpPr>
          <p:cNvPr id="185" name="Rektangel 21">
            <a:extLst>
              <a:ext uri="{FF2B5EF4-FFF2-40B4-BE49-F238E27FC236}">
                <a16:creationId xmlns:a16="http://schemas.microsoft.com/office/drawing/2014/main" id="{D76D3A92-089F-8771-7CB2-00BDF2E08D09}"/>
              </a:ext>
            </a:extLst>
          </p:cNvPr>
          <p:cNvSpPr/>
          <p:nvPr/>
        </p:nvSpPr>
        <p:spPr>
          <a:xfrm>
            <a:off x="17925771" y="16574343"/>
            <a:ext cx="4846040" cy="2416046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Overall, ALG.APV-527 was safe and well tolerated. No severe signs of liver toxicity were seen to date. </a:t>
            </a:r>
          </a:p>
          <a:p>
            <a:pPr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endParaRPr lang="en-US" sz="1000" kern="0" dirty="0">
              <a:solidFill>
                <a:srgbClr val="003A70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</a:pPr>
            <a:r>
              <a:rPr lang="en-US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*C</a:t>
            </a:r>
            <a:r>
              <a:rPr lang="en-US" dirty="0">
                <a:solidFill>
                  <a:srgbClr val="003A70"/>
                </a:solidFill>
                <a:latin typeface="Arial"/>
              </a:rPr>
              <a:t>ase of Gr4 febrile neutropenia, classified as a DLT, and resolved following Filgrastim treatment. </a:t>
            </a:r>
            <a:r>
              <a:rPr lang="en-US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n= number of patients, E= number of events</a:t>
            </a:r>
          </a:p>
        </p:txBody>
      </p:sp>
      <p:sp>
        <p:nvSpPr>
          <p:cNvPr id="186" name="TextBox 1">
            <a:extLst>
              <a:ext uri="{FF2B5EF4-FFF2-40B4-BE49-F238E27FC236}">
                <a16:creationId xmlns:a16="http://schemas.microsoft.com/office/drawing/2014/main" id="{67FACDB0-FFF7-4902-B5E6-31F448B1123D}"/>
              </a:ext>
            </a:extLst>
          </p:cNvPr>
          <p:cNvSpPr txBox="1"/>
          <p:nvPr/>
        </p:nvSpPr>
        <p:spPr>
          <a:xfrm>
            <a:off x="12056283" y="19350252"/>
            <a:ext cx="10895074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ALG.APV-527 has a favorable PK profile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DA0BEF5-720C-7EEC-289B-574E41E90DF8}"/>
              </a:ext>
            </a:extLst>
          </p:cNvPr>
          <p:cNvSpPr txBox="1"/>
          <p:nvPr/>
        </p:nvSpPr>
        <p:spPr>
          <a:xfrm>
            <a:off x="37430835" y="10740459"/>
            <a:ext cx="1115568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Serum soluble 4-1BB increases with dosing, generally peaking at days 2-8 following ALG.APV-527 treatment. Samples were evaluated using Luminex technology and graphically represented as fold change from baseline. </a:t>
            </a:r>
            <a:r>
              <a:rPr lang="en-US" sz="20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Data cutoff 12Sept2024. </a:t>
            </a:r>
            <a:endParaRPr lang="en-US" sz="2300" dirty="0">
              <a:solidFill>
                <a:srgbClr val="003A70"/>
              </a:solidFill>
              <a:highlight>
                <a:srgbClr val="FFFF00"/>
              </a:highlight>
              <a:latin typeface="Arial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05DAD0AB-983B-C633-8D50-826AFFF20A3E}"/>
              </a:ext>
            </a:extLst>
          </p:cNvPr>
          <p:cNvSpPr txBox="1"/>
          <p:nvPr/>
        </p:nvSpPr>
        <p:spPr>
          <a:xfrm>
            <a:off x="12195597" y="23831775"/>
            <a:ext cx="10732259" cy="1771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752978">
              <a:spcBef>
                <a:spcPct val="20000"/>
              </a:spcBef>
              <a:defRPr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ALG.APV-527 displays a favorable PK profile; the drug is detectable in the serum of all patients tested thus far and exposure is similar to the human PK prediction from NHP studies. Data displayed through cycle 3.   </a:t>
            </a:r>
          </a:p>
          <a:p>
            <a:pPr algn="just" defTabSz="752978">
              <a:spcBef>
                <a:spcPct val="20000"/>
              </a:spcBef>
              <a:defRPr/>
            </a:pPr>
            <a:r>
              <a:rPr lang="en-US" sz="2000" dirty="0">
                <a:solidFill>
                  <a:srgbClr val="003A70"/>
                </a:solidFill>
                <a:latin typeface="Arial"/>
              </a:rPr>
              <a:t>*One Cohort 2 patient C2D1 dose delayed 10 days to study day 24</a:t>
            </a:r>
          </a:p>
          <a:p>
            <a:pPr algn="just" defTabSz="752978">
              <a:spcBef>
                <a:spcPct val="20000"/>
              </a:spcBef>
              <a:defRPr/>
            </a:pPr>
            <a:endParaRPr lang="en-US" sz="1000" dirty="0">
              <a:solidFill>
                <a:srgbClr val="003A70"/>
              </a:solidFill>
              <a:latin typeface="Arial"/>
            </a:endParaRPr>
          </a:p>
        </p:txBody>
      </p:sp>
      <p:sp>
        <p:nvSpPr>
          <p:cNvPr id="189" name="Platshållare för innehåll 2">
            <a:extLst>
              <a:ext uri="{FF2B5EF4-FFF2-40B4-BE49-F238E27FC236}">
                <a16:creationId xmlns:a16="http://schemas.microsoft.com/office/drawing/2014/main" id="{80CAAD34-C9FB-BCEC-313D-FCCA114E9F70}"/>
              </a:ext>
            </a:extLst>
          </p:cNvPr>
          <p:cNvSpPr txBox="1">
            <a:spLocks/>
          </p:cNvSpPr>
          <p:nvPr/>
        </p:nvSpPr>
        <p:spPr>
          <a:xfrm>
            <a:off x="37519858" y="20517223"/>
            <a:ext cx="11181968" cy="4771217"/>
          </a:xfrm>
          <a:prstGeom prst="rect">
            <a:avLst/>
          </a:prstGeom>
          <a:noFill/>
          <a:ln w="76200" cap="sq">
            <a:solidFill>
              <a:sysClr val="window" lastClr="FFFFFF">
                <a:lumMod val="85000"/>
              </a:sysClr>
            </a:solidFill>
            <a:miter lim="800000"/>
          </a:ln>
          <a:effectLst/>
        </p:spPr>
        <p:txBody>
          <a:bodyPr lIns="182880" tIns="91440" rIns="182880" bIns="91440" anchor="ctr"/>
          <a:lstStyle>
            <a:lvl1pPr marL="265113" indent="-26511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71463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200" baseline="0">
                <a:solidFill>
                  <a:schemeClr val="tx2"/>
                </a:solidFill>
                <a:latin typeface="+mn-lt"/>
              </a:defRPr>
            </a:lvl2pPr>
            <a:lvl3pPr marL="804863" indent="-26670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000" baseline="0">
                <a:solidFill>
                  <a:schemeClr val="tx2"/>
                </a:solidFill>
                <a:latin typeface="+mn-lt"/>
              </a:defRPr>
            </a:lvl3pPr>
            <a:lvl4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200" baseline="0" dirty="0">
                <a:solidFill>
                  <a:schemeClr val="tx2"/>
                </a:solidFill>
                <a:latin typeface="+mn-lt"/>
              </a:defRPr>
            </a:lvl4pPr>
            <a:lvl5pPr marL="1077913" indent="-273050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200" baseline="0" dirty="0">
                <a:solidFill>
                  <a:srgbClr val="34632B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defTabSz="752993">
              <a:spcAft>
                <a:spcPts val="768"/>
              </a:spcAft>
              <a:buClr>
                <a:srgbClr val="003A70"/>
              </a:buClr>
              <a:buNone/>
              <a:tabLst>
                <a:tab pos="354429" algn="l"/>
                <a:tab pos="1481155" algn="l"/>
              </a:tabLst>
            </a:pPr>
            <a:r>
              <a:rPr lang="en-US" sz="2800" kern="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ALG.APV-527 continues to demonstrates good tolerability,</a:t>
            </a:r>
            <a:r>
              <a:rPr lang="en-US" sz="28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 safety, and biological activity. No serious liver toxicity has been demonstrated with this conditional 4-1BB bispecific due to its design. Serum concentrations of ALG.APV-527 were consistent with the administered dose. </a:t>
            </a:r>
            <a:r>
              <a:rPr lang="en-US" sz="28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Nine </a:t>
            </a:r>
            <a:r>
              <a:rPr lang="en-US" sz="28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of 16 evaluable patients (56%) had a best overall response of SD</a:t>
            </a:r>
            <a:r>
              <a:rPr lang="en-US" sz="28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, with the longest SD duration in a breast cancer patient &gt;11 months</a:t>
            </a:r>
            <a:r>
              <a:rPr lang="en-US" sz="2800" dirty="0">
                <a:solidFill>
                  <a:srgbClr val="003A70"/>
                </a:solidFill>
                <a:latin typeface="Arial"/>
                <a:ea typeface="Aptos" panose="020B0004020202020204" pitchFamily="34" charset="0"/>
              </a:rPr>
              <a:t>.</a:t>
            </a:r>
            <a:r>
              <a:rPr lang="en-US" sz="28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 One colon cancer patient with sustained SD remains on study. Increases in serum soluble 4-1BB and </a:t>
            </a:r>
            <a:r>
              <a:rPr lang="en-US" sz="2800" dirty="0" err="1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intratumoral</a:t>
            </a:r>
            <a:r>
              <a:rPr lang="en-US" sz="2800" dirty="0">
                <a:solidFill>
                  <a:srgbClr val="003A7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 CD8 T cells have resulted after ALG.APV-527 dosing. Dose escalation is ongoing. An MTD has yet to be determined. </a:t>
            </a:r>
            <a:endParaRPr lang="en-US" sz="2800" b="1" kern="0" dirty="0">
              <a:solidFill>
                <a:srgbClr val="003A7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8DCE27E-B5A5-761A-6C94-3B58BF716939}"/>
              </a:ext>
            </a:extLst>
          </p:cNvPr>
          <p:cNvSpPr txBox="1"/>
          <p:nvPr/>
        </p:nvSpPr>
        <p:spPr>
          <a:xfrm>
            <a:off x="37473123" y="19681898"/>
            <a:ext cx="11234511" cy="734104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4000" b="1" kern="0" dirty="0">
                <a:solidFill>
                  <a:prstClr val="white"/>
                </a:solidFill>
                <a:latin typeface="Arial"/>
              </a:rPr>
              <a:t>Summary and </a:t>
            </a: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Conclusions</a:t>
            </a:r>
            <a:endParaRPr lang="en-US" sz="4000" b="1" kern="0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91" name="Picture 19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E3142E9-670D-CBF0-FD87-CFBC569C6F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5" y="116516"/>
            <a:ext cx="2056585" cy="2056585"/>
          </a:xfrm>
          <a:prstGeom prst="rect">
            <a:avLst/>
          </a:prstGeom>
        </p:spPr>
      </p:pic>
      <p:pic>
        <p:nvPicPr>
          <p:cNvPr id="192" name="Picture 191" descr="A qr code with black squares&#10;&#10;Description automatically generated">
            <a:extLst>
              <a:ext uri="{FF2B5EF4-FFF2-40B4-BE49-F238E27FC236}">
                <a16:creationId xmlns:a16="http://schemas.microsoft.com/office/drawing/2014/main" id="{80AC7B81-2C6F-5C3F-0F81-FAA4A76B83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061" y="74225"/>
            <a:ext cx="2056585" cy="2056585"/>
          </a:xfrm>
          <a:prstGeom prst="rect">
            <a:avLst/>
          </a:prstGeom>
        </p:spPr>
      </p:pic>
      <p:sp>
        <p:nvSpPr>
          <p:cNvPr id="193" name="TextBox 1">
            <a:extLst>
              <a:ext uri="{FF2B5EF4-FFF2-40B4-BE49-F238E27FC236}">
                <a16:creationId xmlns:a16="http://schemas.microsoft.com/office/drawing/2014/main" id="{636DCD7B-94CD-89C2-6AB8-18E79975EDC7}"/>
              </a:ext>
            </a:extLst>
          </p:cNvPr>
          <p:cNvSpPr txBox="1"/>
          <p:nvPr/>
        </p:nvSpPr>
        <p:spPr>
          <a:xfrm>
            <a:off x="23230391" y="5126873"/>
            <a:ext cx="14006457" cy="670136"/>
          </a:xfrm>
          <a:prstGeom prst="rect">
            <a:avLst/>
          </a:prstGeom>
          <a:solidFill>
            <a:srgbClr val="007A3E"/>
          </a:solidFill>
        </p:spPr>
        <p:txBody>
          <a:bodyPr wrap="square" rtlCol="0" anchor="ctr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Duration on Study</a:t>
            </a:r>
          </a:p>
        </p:txBody>
      </p:sp>
      <p:sp>
        <p:nvSpPr>
          <p:cNvPr id="194" name="Rektangel 21">
            <a:extLst>
              <a:ext uri="{FF2B5EF4-FFF2-40B4-BE49-F238E27FC236}">
                <a16:creationId xmlns:a16="http://schemas.microsoft.com/office/drawing/2014/main" id="{92CE3E01-EC2A-D952-4CEF-A3E956E118B7}"/>
              </a:ext>
            </a:extLst>
          </p:cNvPr>
          <p:cNvSpPr/>
          <p:nvPr/>
        </p:nvSpPr>
        <p:spPr>
          <a:xfrm>
            <a:off x="23168870" y="14310424"/>
            <a:ext cx="14029549" cy="1931013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Fifteen of 16 patients were evaluable at data cutoff (12Sept2024). Based on RECIST and </a:t>
            </a:r>
            <a:r>
              <a:rPr lang="en-US" sz="2300" kern="0" dirty="0" err="1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iRECIST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, nine patients had a best overall response of SD. Cohort 2’s breast cancer patient increased dosing from 0.5 to 2.0, then to 6.0 mg/kg after long-term SD. </a:t>
            </a: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endParaRPr lang="en-US" sz="1000" kern="0" dirty="0">
              <a:solidFill>
                <a:srgbClr val="003A70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r>
              <a:rPr lang="en-US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SD= stable disease, PD= progressive disease *Patients were allowed to stay on study with PD events if agreed upon with the treating physician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94010832-692B-E34C-5915-C7DE4F38C155}"/>
              </a:ext>
            </a:extLst>
          </p:cNvPr>
          <p:cNvGrpSpPr/>
          <p:nvPr/>
        </p:nvGrpSpPr>
        <p:grpSpPr>
          <a:xfrm>
            <a:off x="23299956" y="5839755"/>
            <a:ext cx="14108712" cy="8384751"/>
            <a:chOff x="27937621" y="13270501"/>
            <a:chExt cx="14108712" cy="7735119"/>
          </a:xfrm>
        </p:grpSpPr>
        <p:pic>
          <p:nvPicPr>
            <p:cNvPr id="196" name="Picture 2">
              <a:extLst>
                <a:ext uri="{FF2B5EF4-FFF2-40B4-BE49-F238E27FC236}">
                  <a16:creationId xmlns:a16="http://schemas.microsoft.com/office/drawing/2014/main" id="{DE6B6171-3D66-DEC7-9744-5982B907E1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3" b="18438"/>
            <a:stretch/>
          </p:blipFill>
          <p:spPr bwMode="auto">
            <a:xfrm>
              <a:off x="27937621" y="13270501"/>
              <a:ext cx="14108712" cy="716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65EAF3D-B78F-F415-E597-6A5FD1D72BE0}"/>
                </a:ext>
              </a:extLst>
            </p:cNvPr>
            <p:cNvSpPr txBox="1"/>
            <p:nvPr/>
          </p:nvSpPr>
          <p:spPr>
            <a:xfrm>
              <a:off x="30834119" y="14008664"/>
              <a:ext cx="236921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3366FF"/>
                  </a:solidFill>
                  <a:latin typeface="Arial"/>
                </a:rPr>
                <a:t>Colorectal Cancer 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E782562-0121-406F-DD79-10FDB2657F26}"/>
                </a:ext>
              </a:extLst>
            </p:cNvPr>
            <p:cNvSpPr txBox="1"/>
            <p:nvPr/>
          </p:nvSpPr>
          <p:spPr>
            <a:xfrm>
              <a:off x="36094199" y="14420878"/>
              <a:ext cx="2119858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3366FF"/>
                  </a:solidFill>
                  <a:latin typeface="Arial"/>
                </a:rPr>
                <a:t>Breast Cancer * 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A14C448-8A7F-E535-BD8C-27D39B2E1120}"/>
                </a:ext>
              </a:extLst>
            </p:cNvPr>
            <p:cNvSpPr txBox="1"/>
            <p:nvPr/>
          </p:nvSpPr>
          <p:spPr>
            <a:xfrm>
              <a:off x="39905202" y="15517350"/>
              <a:ext cx="1945310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CC0000"/>
                  </a:solidFill>
                  <a:latin typeface="Arial"/>
                </a:rPr>
                <a:t>Breast Cancer 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5B4BB6EF-12EA-A4F2-7F10-D54E5A608EDE}"/>
                </a:ext>
              </a:extLst>
            </p:cNvPr>
            <p:cNvSpPr txBox="1"/>
            <p:nvPr/>
          </p:nvSpPr>
          <p:spPr>
            <a:xfrm>
              <a:off x="29539487" y="14841962"/>
              <a:ext cx="3260246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3366FF"/>
                  </a:solidFill>
                  <a:latin typeface="Arial"/>
                </a:rPr>
                <a:t>GE Junction (Esophageal)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908F417-F807-960C-EB78-D9E587E17D3B}"/>
                </a:ext>
              </a:extLst>
            </p:cNvPr>
            <p:cNvSpPr txBox="1"/>
            <p:nvPr/>
          </p:nvSpPr>
          <p:spPr>
            <a:xfrm>
              <a:off x="31547936" y="15660486"/>
              <a:ext cx="2601947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CC0000"/>
                  </a:solidFill>
                  <a:latin typeface="Arial"/>
                </a:rPr>
                <a:t>Pancreatic Cancer * 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4EF397B-8950-88E1-FA5C-71FF5B82F27E}"/>
                </a:ext>
              </a:extLst>
            </p:cNvPr>
            <p:cNvSpPr txBox="1"/>
            <p:nvPr/>
          </p:nvSpPr>
          <p:spPr>
            <a:xfrm>
              <a:off x="33407375" y="16081489"/>
              <a:ext cx="2601947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CC0000"/>
                  </a:solidFill>
                  <a:latin typeface="Arial"/>
                </a:rPr>
                <a:t>Pancreatic Cancer * 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C756685-6E6E-4CCE-145D-6BBCC70CD481}"/>
                </a:ext>
              </a:extLst>
            </p:cNvPr>
            <p:cNvSpPr txBox="1"/>
            <p:nvPr/>
          </p:nvSpPr>
          <p:spPr>
            <a:xfrm>
              <a:off x="31152833" y="16501378"/>
              <a:ext cx="2601947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66A5A0"/>
                  </a:solidFill>
                  <a:latin typeface="Arial"/>
                </a:rPr>
                <a:t>Pancreatic Cancer * 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FC54D6FC-0E11-3FAE-C212-86FE1106191D}"/>
                </a:ext>
              </a:extLst>
            </p:cNvPr>
            <p:cNvSpPr txBox="1"/>
            <p:nvPr/>
          </p:nvSpPr>
          <p:spPr>
            <a:xfrm>
              <a:off x="33067056" y="16925139"/>
              <a:ext cx="254376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66A5A0"/>
                  </a:solidFill>
                  <a:latin typeface="Arial"/>
                </a:rPr>
                <a:t>Colorectal Cancer * 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58D343C0-AFA8-8DCD-6098-9FC2FB1B8126}"/>
                </a:ext>
              </a:extLst>
            </p:cNvPr>
            <p:cNvSpPr txBox="1"/>
            <p:nvPr/>
          </p:nvSpPr>
          <p:spPr>
            <a:xfrm>
              <a:off x="31343393" y="17331678"/>
              <a:ext cx="236921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66A5A0"/>
                  </a:solidFill>
                  <a:latin typeface="Arial"/>
                </a:rPr>
                <a:t>Colorectal Cancer 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9772F5EE-BD15-5590-4229-9E6ADB25419A}"/>
                </a:ext>
              </a:extLst>
            </p:cNvPr>
            <p:cNvSpPr txBox="1"/>
            <p:nvPr/>
          </p:nvSpPr>
          <p:spPr>
            <a:xfrm>
              <a:off x="30866098" y="17741492"/>
              <a:ext cx="2089936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66A5A0"/>
                  </a:solidFill>
                  <a:latin typeface="Arial"/>
                </a:rPr>
                <a:t>Cutaneous SCC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02BB6DC-1A99-0A73-0767-D7E55B9E61BA}"/>
                </a:ext>
              </a:extLst>
            </p:cNvPr>
            <p:cNvSpPr txBox="1"/>
            <p:nvPr/>
          </p:nvSpPr>
          <p:spPr>
            <a:xfrm>
              <a:off x="30651912" y="18156793"/>
              <a:ext cx="187216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A9865B"/>
                  </a:solidFill>
                  <a:latin typeface="Arial"/>
                </a:rPr>
                <a:t>Colon Cancer 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1630A28C-9817-013E-5409-540045879103}"/>
                </a:ext>
              </a:extLst>
            </p:cNvPr>
            <p:cNvSpPr txBox="1"/>
            <p:nvPr/>
          </p:nvSpPr>
          <p:spPr>
            <a:xfrm>
              <a:off x="29241543" y="18581523"/>
              <a:ext cx="1080876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A9865B"/>
                  </a:solidFill>
                  <a:latin typeface="Arial"/>
                </a:rPr>
                <a:t>NSCLC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E61689CB-B27F-B39A-AB85-F5376B5DD0D6}"/>
                </a:ext>
              </a:extLst>
            </p:cNvPr>
            <p:cNvSpPr txBox="1"/>
            <p:nvPr/>
          </p:nvSpPr>
          <p:spPr>
            <a:xfrm>
              <a:off x="35294971" y="18981047"/>
              <a:ext cx="187216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A9865B"/>
                  </a:solidFill>
                  <a:latin typeface="Arial"/>
                </a:rPr>
                <a:t>Colon Cancer 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35658EA9-F3DB-BDA7-AEC1-9F87CC6424DE}"/>
                </a:ext>
              </a:extLst>
            </p:cNvPr>
            <p:cNvSpPr txBox="1"/>
            <p:nvPr/>
          </p:nvSpPr>
          <p:spPr>
            <a:xfrm>
              <a:off x="31407307" y="19375747"/>
              <a:ext cx="1330231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B689CD"/>
                  </a:solidFill>
                  <a:latin typeface="Arial"/>
                </a:rPr>
                <a:t>Renal CC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1E8B9A0F-2CC4-7C98-98F7-D5F709293FC6}"/>
                </a:ext>
              </a:extLst>
            </p:cNvPr>
            <p:cNvSpPr txBox="1"/>
            <p:nvPr/>
          </p:nvSpPr>
          <p:spPr>
            <a:xfrm>
              <a:off x="31914346" y="13586015"/>
              <a:ext cx="2369215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3366FF"/>
                  </a:solidFill>
                  <a:latin typeface="Arial"/>
                </a:rPr>
                <a:t>Colorectal Cancer 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A26747E0-7BFC-24EA-ABC8-B6F3B498C93A}"/>
                </a:ext>
              </a:extLst>
            </p:cNvPr>
            <p:cNvSpPr txBox="1"/>
            <p:nvPr/>
          </p:nvSpPr>
          <p:spPr>
            <a:xfrm>
              <a:off x="33498823" y="20626520"/>
              <a:ext cx="3042476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Study Duration (Months)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84E78A6A-2C6F-E85F-D5C4-DDB2E2ADB90A}"/>
                </a:ext>
              </a:extLst>
            </p:cNvPr>
            <p:cNvSpPr txBox="1"/>
            <p:nvPr/>
          </p:nvSpPr>
          <p:spPr>
            <a:xfrm>
              <a:off x="41426268" y="20379454"/>
              <a:ext cx="484083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12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23F637C-34B6-6BB6-1E41-2E2E5C0025CA}"/>
                </a:ext>
              </a:extLst>
            </p:cNvPr>
            <p:cNvSpPr txBox="1"/>
            <p:nvPr/>
          </p:nvSpPr>
          <p:spPr>
            <a:xfrm>
              <a:off x="40296228" y="20379454"/>
              <a:ext cx="484083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11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A789BA18-C899-4FB6-9AF5-98A7740C298B}"/>
                </a:ext>
              </a:extLst>
            </p:cNvPr>
            <p:cNvSpPr txBox="1"/>
            <p:nvPr/>
          </p:nvSpPr>
          <p:spPr>
            <a:xfrm>
              <a:off x="39183697" y="20379454"/>
              <a:ext cx="484083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10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30BE6199-FA05-02EB-798B-D361C9803C8B}"/>
                </a:ext>
              </a:extLst>
            </p:cNvPr>
            <p:cNvSpPr txBox="1"/>
            <p:nvPr/>
          </p:nvSpPr>
          <p:spPr>
            <a:xfrm>
              <a:off x="38125175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9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B3FEDE4C-9A87-51D9-89E7-4D0BB3493637}"/>
                </a:ext>
              </a:extLst>
            </p:cNvPr>
            <p:cNvSpPr txBox="1"/>
            <p:nvPr/>
          </p:nvSpPr>
          <p:spPr>
            <a:xfrm>
              <a:off x="36999466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8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A1A9FF3-B68D-83AB-EDF8-427EA2741909}"/>
                </a:ext>
              </a:extLst>
            </p:cNvPr>
            <p:cNvSpPr txBox="1"/>
            <p:nvPr/>
          </p:nvSpPr>
          <p:spPr>
            <a:xfrm>
              <a:off x="35880781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7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677C7874-A426-0922-81E9-98696B4C1CB0}"/>
                </a:ext>
              </a:extLst>
            </p:cNvPr>
            <p:cNvSpPr txBox="1"/>
            <p:nvPr/>
          </p:nvSpPr>
          <p:spPr>
            <a:xfrm>
              <a:off x="34755869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6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C472842-C5ED-2793-D730-D08BE064AC44}"/>
                </a:ext>
              </a:extLst>
            </p:cNvPr>
            <p:cNvSpPr txBox="1"/>
            <p:nvPr/>
          </p:nvSpPr>
          <p:spPr>
            <a:xfrm>
              <a:off x="33638209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5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30221D39-A350-39F9-7406-DF795B11DBE5}"/>
                </a:ext>
              </a:extLst>
            </p:cNvPr>
            <p:cNvSpPr txBox="1"/>
            <p:nvPr/>
          </p:nvSpPr>
          <p:spPr>
            <a:xfrm>
              <a:off x="32521243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4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6526A79-11F9-1574-F3ED-7282F67D3AF6}"/>
                </a:ext>
              </a:extLst>
            </p:cNvPr>
            <p:cNvSpPr txBox="1"/>
            <p:nvPr/>
          </p:nvSpPr>
          <p:spPr>
            <a:xfrm>
              <a:off x="31385022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3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2EB824E-7E84-EF78-CBD9-52DA0EBA9C56}"/>
                </a:ext>
              </a:extLst>
            </p:cNvPr>
            <p:cNvSpPr txBox="1"/>
            <p:nvPr/>
          </p:nvSpPr>
          <p:spPr>
            <a:xfrm>
              <a:off x="30260756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2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3618B237-0E5E-2131-0C48-13A2C5EB1A3B}"/>
                </a:ext>
              </a:extLst>
            </p:cNvPr>
            <p:cNvSpPr txBox="1"/>
            <p:nvPr/>
          </p:nvSpPr>
          <p:spPr>
            <a:xfrm>
              <a:off x="29128152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1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377BF74-8D61-A359-4E54-C8FF442F3327}"/>
                </a:ext>
              </a:extLst>
            </p:cNvPr>
            <p:cNvSpPr txBox="1"/>
            <p:nvPr/>
          </p:nvSpPr>
          <p:spPr>
            <a:xfrm>
              <a:off x="28018733" y="20379454"/>
              <a:ext cx="337794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0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B1E55FBB-97CD-28D4-E8AE-2B7DA644B6E4}"/>
                </a:ext>
              </a:extLst>
            </p:cNvPr>
            <p:cNvSpPr/>
            <p:nvPr/>
          </p:nvSpPr>
          <p:spPr>
            <a:xfrm>
              <a:off x="36947191" y="19483141"/>
              <a:ext cx="4766453" cy="782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94842132-A55E-5E0C-1426-3ADB9B4E9D4B}"/>
                </a:ext>
              </a:extLst>
            </p:cNvPr>
            <p:cNvSpPr txBox="1"/>
            <p:nvPr/>
          </p:nvSpPr>
          <p:spPr>
            <a:xfrm>
              <a:off x="37656996" y="16818471"/>
              <a:ext cx="3344523" cy="1788763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defTabSz="752993">
                <a:defRPr/>
              </a:pPr>
              <a:r>
                <a:rPr lang="en-US" sz="2400" u="sng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Dose Level (mg/kg)</a:t>
              </a:r>
            </a:p>
            <a:p>
              <a:pPr defTabSz="752993">
                <a:defRPr/>
              </a:pPr>
              <a:r>
                <a:rPr lang="en-US" sz="24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0.1 	    0.5		</a:t>
              </a:r>
            </a:p>
            <a:p>
              <a:pPr defTabSz="752993">
                <a:defRPr/>
              </a:pPr>
              <a:r>
                <a:rPr lang="en-US" sz="24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2.0	    6.0</a:t>
              </a:r>
            </a:p>
            <a:p>
              <a:pPr defTabSz="752993">
                <a:defRPr/>
              </a:pPr>
              <a:r>
                <a:rPr lang="en-US" sz="24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    12.0</a:t>
              </a:r>
              <a:endPara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7FE44990-A4FF-D814-DE0B-E62470F4C8DA}"/>
                </a:ext>
              </a:extLst>
            </p:cNvPr>
            <p:cNvSpPr/>
            <p:nvPr/>
          </p:nvSpPr>
          <p:spPr>
            <a:xfrm>
              <a:off x="37752918" y="17277241"/>
              <a:ext cx="236433" cy="195545"/>
            </a:xfrm>
            <a:prstGeom prst="rect">
              <a:avLst/>
            </a:prstGeom>
            <a:solidFill>
              <a:srgbClr val="7C95CA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B933678A-2E42-3D22-E3C3-D584273A7951}"/>
                </a:ext>
              </a:extLst>
            </p:cNvPr>
            <p:cNvSpPr/>
            <p:nvPr/>
          </p:nvSpPr>
          <p:spPr>
            <a:xfrm>
              <a:off x="37752918" y="17607460"/>
              <a:ext cx="236433" cy="195545"/>
            </a:xfrm>
            <a:prstGeom prst="rect">
              <a:avLst/>
            </a:prstGeom>
            <a:solidFill>
              <a:srgbClr val="66A5A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FD405D03-C032-560F-D65F-3F0320FD2996}"/>
                </a:ext>
              </a:extLst>
            </p:cNvPr>
            <p:cNvSpPr/>
            <p:nvPr/>
          </p:nvSpPr>
          <p:spPr>
            <a:xfrm>
              <a:off x="37768349" y="17963514"/>
              <a:ext cx="236433" cy="195545"/>
            </a:xfrm>
            <a:prstGeom prst="rect">
              <a:avLst/>
            </a:prstGeom>
            <a:solidFill>
              <a:srgbClr val="B689CD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EE4F9B7-126E-10D3-2E9B-8633EFC7BA5E}"/>
                </a:ext>
              </a:extLst>
            </p:cNvPr>
            <p:cNvSpPr/>
            <p:nvPr/>
          </p:nvSpPr>
          <p:spPr>
            <a:xfrm>
              <a:off x="39261144" y="17276400"/>
              <a:ext cx="236433" cy="195545"/>
            </a:xfrm>
            <a:prstGeom prst="rect">
              <a:avLst/>
            </a:prstGeom>
            <a:solidFill>
              <a:srgbClr val="DE7E6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5A1FF7FB-D5BB-C4A9-D3E9-B295ED8AE898}"/>
                </a:ext>
              </a:extLst>
            </p:cNvPr>
            <p:cNvSpPr/>
            <p:nvPr/>
          </p:nvSpPr>
          <p:spPr>
            <a:xfrm>
              <a:off x="39261144" y="17627506"/>
              <a:ext cx="236433" cy="195545"/>
            </a:xfrm>
            <a:prstGeom prst="rect">
              <a:avLst/>
            </a:prstGeom>
            <a:solidFill>
              <a:srgbClr val="A9865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98BD6B02-D8CC-FE0E-F1B7-ECC6C545CFC9}"/>
                </a:ext>
              </a:extLst>
            </p:cNvPr>
            <p:cNvSpPr/>
            <p:nvPr/>
          </p:nvSpPr>
          <p:spPr>
            <a:xfrm>
              <a:off x="37636068" y="15347709"/>
              <a:ext cx="3069413" cy="185582"/>
            </a:xfrm>
            <a:prstGeom prst="rect">
              <a:avLst/>
            </a:prstGeom>
            <a:solidFill>
              <a:srgbClr val="66A5A0"/>
            </a:solidFill>
            <a:ln w="9525" cap="flat" cmpd="sng" algn="ctr">
              <a:solidFill>
                <a:srgbClr val="007A3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6ABEB5E-7164-6015-2A4E-06200BB067F5}"/>
                </a:ext>
              </a:extLst>
            </p:cNvPr>
            <p:cNvSpPr/>
            <p:nvPr/>
          </p:nvSpPr>
          <p:spPr>
            <a:xfrm>
              <a:off x="40652752" y="15347709"/>
              <a:ext cx="1048062" cy="185582"/>
            </a:xfrm>
            <a:prstGeom prst="rect">
              <a:avLst/>
            </a:prstGeom>
            <a:solidFill>
              <a:srgbClr val="A9865B"/>
            </a:solidFill>
            <a:ln w="9525" cap="flat" cmpd="sng" algn="ctr">
              <a:solidFill>
                <a:srgbClr val="6633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D9A7EB45-345D-149B-F9D7-C3C630300C93}"/>
                </a:ext>
              </a:extLst>
            </p:cNvPr>
            <p:cNvSpPr/>
            <p:nvPr/>
          </p:nvSpPr>
          <p:spPr>
            <a:xfrm>
              <a:off x="39348773" y="15391726"/>
              <a:ext cx="94573" cy="103817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023A5D63-C77C-1BE6-E6F4-29F5AF50418C}"/>
                </a:ext>
              </a:extLst>
            </p:cNvPr>
            <p:cNvSpPr/>
            <p:nvPr/>
          </p:nvSpPr>
          <p:spPr>
            <a:xfrm rot="2732055">
              <a:off x="41501699" y="15387892"/>
              <a:ext cx="118595" cy="128016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519FD4A2-32C1-734E-CC29-83474E2FA2F2}"/>
                </a:ext>
              </a:extLst>
            </p:cNvPr>
            <p:cNvSpPr txBox="1"/>
            <p:nvPr/>
          </p:nvSpPr>
          <p:spPr>
            <a:xfrm>
              <a:off x="35941536" y="19741472"/>
              <a:ext cx="635359" cy="44167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24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SD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3FD7A65B-FB53-6A26-900A-CDDBF216C3F5}"/>
                </a:ext>
              </a:extLst>
            </p:cNvPr>
            <p:cNvSpPr txBox="1"/>
            <p:nvPr/>
          </p:nvSpPr>
          <p:spPr>
            <a:xfrm>
              <a:off x="36928593" y="19757900"/>
              <a:ext cx="635359" cy="44167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2400" kern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PD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FB9D07E-E841-1FB6-34EE-FFA995B41FD9}"/>
                </a:ext>
              </a:extLst>
            </p:cNvPr>
            <p:cNvSpPr txBox="1"/>
            <p:nvPr/>
          </p:nvSpPr>
          <p:spPr>
            <a:xfrm>
              <a:off x="37933979" y="19737050"/>
              <a:ext cx="3831415" cy="44167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defTabSz="752993">
                <a:defRPr/>
              </a:pPr>
              <a:r>
                <a:rPr lang="en-US" sz="24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Continued Treatment</a:t>
              </a: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C9C97761-66E6-4DF5-F14C-03EC684247B9}"/>
                </a:ext>
              </a:extLst>
            </p:cNvPr>
            <p:cNvSpPr/>
            <p:nvPr/>
          </p:nvSpPr>
          <p:spPr>
            <a:xfrm>
              <a:off x="35804184" y="19877806"/>
              <a:ext cx="182880" cy="16871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A3C44326-4236-A116-6F2A-E6345CE4774E}"/>
                </a:ext>
              </a:extLst>
            </p:cNvPr>
            <p:cNvSpPr/>
            <p:nvPr/>
          </p:nvSpPr>
          <p:spPr>
            <a:xfrm rot="2732055">
              <a:off x="36748588" y="19890003"/>
              <a:ext cx="168711" cy="182880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2" name="Arrow: Right 241">
              <a:extLst>
                <a:ext uri="{FF2B5EF4-FFF2-40B4-BE49-F238E27FC236}">
                  <a16:creationId xmlns:a16="http://schemas.microsoft.com/office/drawing/2014/main" id="{B55ED33C-C4F2-64E1-A880-12A3C5A9C75D}"/>
                </a:ext>
              </a:extLst>
            </p:cNvPr>
            <p:cNvSpPr/>
            <p:nvPr/>
          </p:nvSpPr>
          <p:spPr>
            <a:xfrm>
              <a:off x="37675993" y="19848569"/>
              <a:ext cx="276069" cy="274320"/>
            </a:xfrm>
            <a:prstGeom prst="rightArrow">
              <a:avLst/>
            </a:prstGeom>
            <a:solidFill>
              <a:srgbClr val="996633"/>
            </a:solidFill>
            <a:ln w="9525" cap="flat" cmpd="sng" algn="ctr">
              <a:solidFill>
                <a:srgbClr val="003A7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52993">
                <a:defRPr/>
              </a:pPr>
              <a:endParaRPr lang="en-US" sz="1482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90F9BA0B-74C7-61B3-D5C7-6FAC3C8A2405}"/>
                </a:ext>
              </a:extLst>
            </p:cNvPr>
            <p:cNvSpPr txBox="1"/>
            <p:nvPr/>
          </p:nvSpPr>
          <p:spPr>
            <a:xfrm>
              <a:off x="29923084" y="19811492"/>
              <a:ext cx="1080876" cy="379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52993">
                <a:defRPr/>
              </a:pPr>
              <a:r>
                <a:rPr lang="en-US" sz="1975" kern="0" dirty="0">
                  <a:solidFill>
                    <a:srgbClr val="B689CD"/>
                  </a:solidFill>
                  <a:latin typeface="Arial"/>
                </a:rPr>
                <a:t>NSCLC</a:t>
              </a:r>
            </a:p>
          </p:txBody>
        </p:sp>
      </p:grpSp>
      <p:sp>
        <p:nvSpPr>
          <p:cNvPr id="244" name="TextBox 1">
            <a:extLst>
              <a:ext uri="{FF2B5EF4-FFF2-40B4-BE49-F238E27FC236}">
                <a16:creationId xmlns:a16="http://schemas.microsoft.com/office/drawing/2014/main" id="{F89C68DE-D25F-4B08-7E2B-DFD300BDD302}"/>
              </a:ext>
            </a:extLst>
          </p:cNvPr>
          <p:cNvSpPr txBox="1"/>
          <p:nvPr/>
        </p:nvSpPr>
        <p:spPr>
          <a:xfrm>
            <a:off x="37395834" y="5162902"/>
            <a:ext cx="11155680" cy="1244519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schemeClr val="bg1"/>
                </a:solidFill>
                <a:latin typeface="Arial"/>
              </a:rPr>
              <a:t>Consistently </a:t>
            </a: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increased soluble 4-1BB in blood following ALG.APV-527 treatment</a:t>
            </a:r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952D9CC-3A32-7EBC-6FEF-2FB9739D3F87}"/>
              </a:ext>
            </a:extLst>
          </p:cNvPr>
          <p:cNvGrpSpPr/>
          <p:nvPr/>
        </p:nvGrpSpPr>
        <p:grpSpPr>
          <a:xfrm>
            <a:off x="37630411" y="6517360"/>
            <a:ext cx="10656143" cy="4370084"/>
            <a:chOff x="40217967" y="6999433"/>
            <a:chExt cx="9779000" cy="5827243"/>
          </a:xfrm>
        </p:grpSpPr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912CAC88-C8F2-C973-24BE-631E50746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4320" t="9277" r="11821" b="11086"/>
            <a:stretch/>
          </p:blipFill>
          <p:spPr>
            <a:xfrm>
              <a:off x="41057975" y="7015807"/>
              <a:ext cx="8892119" cy="4718573"/>
            </a:xfrm>
            <a:prstGeom prst="rect">
              <a:avLst/>
            </a:prstGeom>
          </p:spPr>
        </p:pic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ADBC4BE-3C6D-AC9A-5F92-6F1B5FF214C5}"/>
                </a:ext>
              </a:extLst>
            </p:cNvPr>
            <p:cNvSpPr txBox="1"/>
            <p:nvPr/>
          </p:nvSpPr>
          <p:spPr>
            <a:xfrm>
              <a:off x="48412368" y="6999433"/>
              <a:ext cx="1170393" cy="898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975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Cohort 5</a:t>
              </a:r>
            </a:p>
            <a:p>
              <a:r>
                <a:rPr lang="en-US" sz="1647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12.0 mg/kg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356D9222-CC09-C700-139B-D878306CF60F}"/>
                </a:ext>
              </a:extLst>
            </p:cNvPr>
            <p:cNvSpPr txBox="1"/>
            <p:nvPr/>
          </p:nvSpPr>
          <p:spPr>
            <a:xfrm rot="16200000">
              <a:off x="38599390" y="9006652"/>
              <a:ext cx="3848590" cy="611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752993">
                <a:defRPr/>
              </a:pPr>
              <a:r>
                <a:rPr lang="en-US" sz="1975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Soluble 4-1BB</a:t>
              </a:r>
            </a:p>
            <a:p>
              <a:pPr algn="ctr" defTabSz="752993">
                <a:defRPr/>
              </a:pPr>
              <a:r>
                <a:rPr lang="en-US" sz="1600" kern="0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Fold Induction from Baseline</a:t>
              </a: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FDAD3D10-1C25-082F-B54F-A96A25C97401}"/>
                </a:ext>
              </a:extLst>
            </p:cNvPr>
            <p:cNvGrpSpPr/>
            <p:nvPr/>
          </p:nvGrpSpPr>
          <p:grpSpPr>
            <a:xfrm>
              <a:off x="40645699" y="6999433"/>
              <a:ext cx="7173454" cy="5827243"/>
              <a:chOff x="39754053" y="8215247"/>
              <a:chExt cx="10354163" cy="6184234"/>
            </a:xfrm>
          </p:grpSpPr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6152A06B-BA68-76F4-22B0-D157B18A0E6B}"/>
                  </a:ext>
                </a:extLst>
              </p:cNvPr>
              <p:cNvSpPr txBox="1"/>
              <p:nvPr/>
            </p:nvSpPr>
            <p:spPr>
              <a:xfrm>
                <a:off x="39754053" y="8789770"/>
                <a:ext cx="641211" cy="581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15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85CCC4D7-0C88-4B56-BBC8-F625BD3D210C}"/>
                  </a:ext>
                </a:extLst>
              </p:cNvPr>
              <p:cNvSpPr txBox="1"/>
              <p:nvPr/>
            </p:nvSpPr>
            <p:spPr>
              <a:xfrm>
                <a:off x="39795642" y="10060652"/>
                <a:ext cx="641211" cy="581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10</a:t>
                </a: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54188E6-9065-C684-722A-6F212E640A26}"/>
                  </a:ext>
                </a:extLst>
              </p:cNvPr>
              <p:cNvSpPr txBox="1"/>
              <p:nvPr/>
            </p:nvSpPr>
            <p:spPr>
              <a:xfrm>
                <a:off x="39956196" y="12649040"/>
                <a:ext cx="447438" cy="581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7BF7FD75-7190-C4F2-DBA8-DA6628714665}"/>
                  </a:ext>
                </a:extLst>
              </p:cNvPr>
              <p:cNvSpPr txBox="1"/>
              <p:nvPr/>
            </p:nvSpPr>
            <p:spPr>
              <a:xfrm rot="18155836">
                <a:off x="45080811" y="13375094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C01D1</a:t>
                </a: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58F96E96-7A56-760C-190A-687890B5BF32}"/>
                  </a:ext>
                </a:extLst>
              </p:cNvPr>
              <p:cNvSpPr txBox="1"/>
              <p:nvPr/>
            </p:nvSpPr>
            <p:spPr>
              <a:xfrm rot="18155836">
                <a:off x="44101643" y="13375094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C02D8</a:t>
                </a:r>
              </a:p>
            </p:txBody>
          </p:sp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F195E52C-D0C7-0859-7393-C343122ABEF9}"/>
                  </a:ext>
                </a:extLst>
              </p:cNvPr>
              <p:cNvSpPr txBox="1"/>
              <p:nvPr/>
            </p:nvSpPr>
            <p:spPr>
              <a:xfrm>
                <a:off x="45513115" y="8215250"/>
                <a:ext cx="1590257" cy="953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Cohort 3</a:t>
                </a:r>
              </a:p>
              <a:p>
                <a:r>
                  <a:rPr lang="en-US" sz="1647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2.0 mg/kg</a:t>
                </a: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63BED668-D990-1028-13CC-8D2CF7690D4C}"/>
                  </a:ext>
                </a:extLst>
              </p:cNvPr>
              <p:cNvSpPr txBox="1"/>
              <p:nvPr/>
            </p:nvSpPr>
            <p:spPr>
              <a:xfrm>
                <a:off x="48517959" y="8215247"/>
                <a:ext cx="1590257" cy="953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Cohort 4</a:t>
                </a:r>
              </a:p>
              <a:p>
                <a:r>
                  <a:rPr lang="en-US" sz="1647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6.0 mg/kg</a:t>
                </a:r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7511C00B-F781-8E15-614D-0FB0885EC0FA}"/>
                  </a:ext>
                </a:extLst>
              </p:cNvPr>
              <p:cNvSpPr txBox="1"/>
              <p:nvPr/>
            </p:nvSpPr>
            <p:spPr>
              <a:xfrm>
                <a:off x="43465954" y="8215251"/>
                <a:ext cx="1590257" cy="953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Cohort 2</a:t>
                </a:r>
              </a:p>
              <a:p>
                <a:r>
                  <a:rPr lang="en-US" sz="1647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0.5 mg/kg</a:t>
                </a: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3B4DE847-6DA7-C303-BD2E-A7ED475FC17C}"/>
                  </a:ext>
                </a:extLst>
              </p:cNvPr>
              <p:cNvSpPr txBox="1"/>
              <p:nvPr/>
            </p:nvSpPr>
            <p:spPr>
              <a:xfrm>
                <a:off x="41014655" y="8215253"/>
                <a:ext cx="1590257" cy="953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Cohort 1</a:t>
                </a:r>
              </a:p>
              <a:p>
                <a:r>
                  <a:rPr lang="en-US" sz="1647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0.1 mg/kg</a:t>
                </a:r>
              </a:p>
            </p:txBody>
          </p: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5BF25892-03D5-D406-9113-323922B07CB7}"/>
                  </a:ext>
                </a:extLst>
              </p:cNvPr>
              <p:cNvSpPr txBox="1"/>
              <p:nvPr/>
            </p:nvSpPr>
            <p:spPr>
              <a:xfrm rot="18155836">
                <a:off x="46029491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C02D1</a:t>
                </a:r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BDD4726-0D10-CA0B-8F73-5EBC5C2BC4BA}"/>
                  </a:ext>
                </a:extLst>
              </p:cNvPr>
              <p:cNvSpPr txBox="1"/>
              <p:nvPr/>
            </p:nvSpPr>
            <p:spPr>
              <a:xfrm rot="18155836">
                <a:off x="46365941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C02D2</a:t>
                </a:r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19A1DD4C-22CA-491A-5167-25EE61685208}"/>
                  </a:ext>
                </a:extLst>
              </p:cNvPr>
              <p:cNvSpPr txBox="1"/>
              <p:nvPr/>
            </p:nvSpPr>
            <p:spPr>
              <a:xfrm rot="18155836">
                <a:off x="46702394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C02D8</a:t>
                </a: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50E8364D-055A-9328-2BC0-A20082F0DA6D}"/>
                  </a:ext>
                </a:extLst>
              </p:cNvPr>
              <p:cNvSpPr txBox="1"/>
              <p:nvPr/>
            </p:nvSpPr>
            <p:spPr>
              <a:xfrm rot="18155836">
                <a:off x="47038846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C03D1</a:t>
                </a: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F20E2EBC-BA2F-802A-8B8C-A22D225CDFCF}"/>
                  </a:ext>
                </a:extLst>
              </p:cNvPr>
              <p:cNvSpPr txBox="1"/>
              <p:nvPr/>
            </p:nvSpPr>
            <p:spPr>
              <a:xfrm rot="18155836">
                <a:off x="45376814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C01D2</a:t>
                </a:r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D6F71E7B-0B44-B08D-B70A-452D8A52A76F}"/>
                  </a:ext>
                </a:extLst>
              </p:cNvPr>
              <p:cNvSpPr txBox="1"/>
              <p:nvPr/>
            </p:nvSpPr>
            <p:spPr>
              <a:xfrm rot="18155836">
                <a:off x="45693040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C01D8</a:t>
                </a: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DCE81294-4738-ED3F-E349-21C052E8B358}"/>
                  </a:ext>
                </a:extLst>
              </p:cNvPr>
              <p:cNvSpPr txBox="1"/>
              <p:nvPr/>
            </p:nvSpPr>
            <p:spPr>
              <a:xfrm rot="18155836">
                <a:off x="47356761" y="133788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C03D8</a:t>
                </a:r>
              </a:p>
            </p:txBody>
          </p:sp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D2E1B90D-11B2-7AE0-3FCD-255D395D1F25}"/>
                  </a:ext>
                </a:extLst>
              </p:cNvPr>
              <p:cNvSpPr txBox="1"/>
              <p:nvPr/>
            </p:nvSpPr>
            <p:spPr>
              <a:xfrm rot="18155836">
                <a:off x="42459835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C01D1</a:t>
                </a: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AB8442B9-2864-3A9E-E065-8C2E9A77FED6}"/>
                  </a:ext>
                </a:extLst>
              </p:cNvPr>
              <p:cNvSpPr txBox="1"/>
              <p:nvPr/>
            </p:nvSpPr>
            <p:spPr>
              <a:xfrm rot="18155836">
                <a:off x="43428740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C02D1</a:t>
                </a: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03CE142-92A1-A25B-36F7-7E2465E6C6AB}"/>
                  </a:ext>
                </a:extLst>
              </p:cNvPr>
              <p:cNvSpPr txBox="1"/>
              <p:nvPr/>
            </p:nvSpPr>
            <p:spPr>
              <a:xfrm rot="18155836">
                <a:off x="43765192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C02D2</a:t>
                </a:r>
              </a:p>
            </p:txBody>
          </p: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A28B6FC2-EBAE-59BD-52D6-DA76B0231F2D}"/>
                  </a:ext>
                </a:extLst>
              </p:cNvPr>
              <p:cNvSpPr txBox="1"/>
              <p:nvPr/>
            </p:nvSpPr>
            <p:spPr>
              <a:xfrm rot="18155836">
                <a:off x="44438094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C03D1</a:t>
                </a:r>
              </a:p>
            </p:txBody>
          </p:sp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AE522922-2C23-0061-E783-F36278B2CA23}"/>
                  </a:ext>
                </a:extLst>
              </p:cNvPr>
              <p:cNvSpPr txBox="1"/>
              <p:nvPr/>
            </p:nvSpPr>
            <p:spPr>
              <a:xfrm rot="18155836">
                <a:off x="42789544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C01D2</a:t>
                </a:r>
              </a:p>
            </p:txBody>
          </p:sp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35E25FAE-F54F-AF35-96DF-68E2EDA58CB5}"/>
                  </a:ext>
                </a:extLst>
              </p:cNvPr>
              <p:cNvSpPr txBox="1"/>
              <p:nvPr/>
            </p:nvSpPr>
            <p:spPr>
              <a:xfrm rot="18155836">
                <a:off x="43092290" y="133750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C01D8</a:t>
                </a:r>
              </a:p>
            </p:txBody>
          </p:sp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64DACAD3-BBA4-65FC-3823-22C5EEB71000}"/>
                  </a:ext>
                </a:extLst>
              </p:cNvPr>
              <p:cNvSpPr txBox="1"/>
              <p:nvPr/>
            </p:nvSpPr>
            <p:spPr>
              <a:xfrm rot="18155836">
                <a:off x="44756011" y="13378895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C03D8</a:t>
                </a:r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B18B6F55-AA75-111B-C549-5BCE9E287738}"/>
                  </a:ext>
                </a:extLst>
              </p:cNvPr>
              <p:cNvSpPr txBox="1"/>
              <p:nvPr/>
            </p:nvSpPr>
            <p:spPr>
              <a:xfrm rot="18155836">
                <a:off x="39847875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C01D1</a:t>
                </a: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9D9FDDBF-B71C-38CB-5C3C-6FD59921D45A}"/>
                  </a:ext>
                </a:extLst>
              </p:cNvPr>
              <p:cNvSpPr txBox="1"/>
              <p:nvPr/>
            </p:nvSpPr>
            <p:spPr>
              <a:xfrm rot="18155836">
                <a:off x="40823521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C02D1</a:t>
                </a:r>
              </a:p>
            </p:txBody>
          </p: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78CAD412-C86A-B5AD-D8C5-86D1EE85E2E3}"/>
                  </a:ext>
                </a:extLst>
              </p:cNvPr>
              <p:cNvSpPr txBox="1"/>
              <p:nvPr/>
            </p:nvSpPr>
            <p:spPr>
              <a:xfrm rot="18155836">
                <a:off x="41159972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C02D2</a:t>
                </a:r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4F9ED66E-8A1B-0556-6185-74CF9C28AACB}"/>
                  </a:ext>
                </a:extLst>
              </p:cNvPr>
              <p:cNvSpPr txBox="1"/>
              <p:nvPr/>
            </p:nvSpPr>
            <p:spPr>
              <a:xfrm rot="18155836">
                <a:off x="41496423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C02D8</a:t>
                </a: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1F3604B0-A56E-E138-CA78-759C0BEC3A69}"/>
                  </a:ext>
                </a:extLst>
              </p:cNvPr>
              <p:cNvSpPr txBox="1"/>
              <p:nvPr/>
            </p:nvSpPr>
            <p:spPr>
              <a:xfrm rot="18155836">
                <a:off x="41832876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C03D1</a:t>
                </a:r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AD7638CB-9B1B-6210-26D6-8D2B23ABDD1C}"/>
                  </a:ext>
                </a:extLst>
              </p:cNvPr>
              <p:cNvSpPr txBox="1"/>
              <p:nvPr/>
            </p:nvSpPr>
            <p:spPr>
              <a:xfrm rot="18155836">
                <a:off x="40487070" y="133827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C01D8</a:t>
                </a: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B9317CA3-F889-14ED-6849-9F46CD05F507}"/>
                  </a:ext>
                </a:extLst>
              </p:cNvPr>
              <p:cNvSpPr txBox="1"/>
              <p:nvPr/>
            </p:nvSpPr>
            <p:spPr>
              <a:xfrm rot="18155836">
                <a:off x="42150791" y="13386541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C03D8</a:t>
                </a: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F52DF96C-EC8A-162D-7300-5743F2EA571C}"/>
                  </a:ext>
                </a:extLst>
              </p:cNvPr>
              <p:cNvSpPr txBox="1"/>
              <p:nvPr/>
            </p:nvSpPr>
            <p:spPr>
              <a:xfrm>
                <a:off x="45035983" y="13892005"/>
                <a:ext cx="3795742" cy="507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47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Visit (Cycle1-3 Day1,2 or 8)</a:t>
                </a:r>
              </a:p>
            </p:txBody>
          </p:sp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7A2FDE27-102F-0CC2-897A-4115C9F6DD0B}"/>
                  </a:ext>
                </a:extLst>
              </p:cNvPr>
              <p:cNvSpPr txBox="1"/>
              <p:nvPr/>
            </p:nvSpPr>
            <p:spPr>
              <a:xfrm rot="18155836">
                <a:off x="40172318" y="13384816"/>
                <a:ext cx="946165" cy="370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3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C01D2</a:t>
                </a:r>
              </a:p>
            </p:txBody>
          </p: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AE68CFBB-9A36-16C8-1A41-0B87690F8665}"/>
                  </a:ext>
                </a:extLst>
              </p:cNvPr>
              <p:cNvSpPr txBox="1"/>
              <p:nvPr/>
            </p:nvSpPr>
            <p:spPr>
              <a:xfrm>
                <a:off x="39950839" y="11366400"/>
                <a:ext cx="447438" cy="581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75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5</a:t>
                </a:r>
              </a:p>
            </p:txBody>
          </p:sp>
        </p:grp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785EB575-2A60-4681-8B5F-3F7F07418E4E}"/>
                </a:ext>
              </a:extLst>
            </p:cNvPr>
            <p:cNvSpPr txBox="1"/>
            <p:nvPr/>
          </p:nvSpPr>
          <p:spPr>
            <a:xfrm rot="18155836">
              <a:off x="46039041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C01D1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F636A511-24BC-2B05-758F-77A8235C479F}"/>
                </a:ext>
              </a:extLst>
            </p:cNvPr>
            <p:cNvSpPr txBox="1"/>
            <p:nvPr/>
          </p:nvSpPr>
          <p:spPr>
            <a:xfrm rot="18155836">
              <a:off x="46696295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C02D1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48331EB0-D8E3-7ABB-4E56-B56C83C40506}"/>
                </a:ext>
              </a:extLst>
            </p:cNvPr>
            <p:cNvSpPr txBox="1"/>
            <p:nvPr/>
          </p:nvSpPr>
          <p:spPr>
            <a:xfrm rot="18155836">
              <a:off x="46929391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C02D2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CEB4D688-BD16-AE71-7FE9-557ADD5034D8}"/>
                </a:ext>
              </a:extLst>
            </p:cNvPr>
            <p:cNvSpPr txBox="1"/>
            <p:nvPr/>
          </p:nvSpPr>
          <p:spPr>
            <a:xfrm rot="18155836">
              <a:off x="47162488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C02D8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ABCC744-7B83-585F-F32B-A20C5DA13CB7}"/>
                </a:ext>
              </a:extLst>
            </p:cNvPr>
            <p:cNvSpPr txBox="1"/>
            <p:nvPr/>
          </p:nvSpPr>
          <p:spPr>
            <a:xfrm rot="18155836">
              <a:off x="47395584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C03D1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11EB7DA9-DF46-11AC-ED29-37C0D3BBAFD8}"/>
                </a:ext>
              </a:extLst>
            </p:cNvPr>
            <p:cNvSpPr txBox="1"/>
            <p:nvPr/>
          </p:nvSpPr>
          <p:spPr>
            <a:xfrm rot="18155836">
              <a:off x="46244114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C01D2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FC15BD4B-7C4D-B7E2-02D6-F9B10CCF7C8B}"/>
                </a:ext>
              </a:extLst>
            </p:cNvPr>
            <p:cNvSpPr txBox="1"/>
            <p:nvPr/>
          </p:nvSpPr>
          <p:spPr>
            <a:xfrm rot="18155836">
              <a:off x="46463198" y="11932939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C01D8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2DAFB69-BA13-A2A1-8802-CE9997708BEE}"/>
                </a:ext>
              </a:extLst>
            </p:cNvPr>
            <p:cNvSpPr txBox="1"/>
            <p:nvPr/>
          </p:nvSpPr>
          <p:spPr>
            <a:xfrm rot="18155836">
              <a:off x="47615839" y="11936521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C03D8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7D5F8DA1-EB2D-B577-944C-F64E73563666}"/>
                </a:ext>
              </a:extLst>
            </p:cNvPr>
            <p:cNvSpPr txBox="1"/>
            <p:nvPr/>
          </p:nvSpPr>
          <p:spPr>
            <a:xfrm rot="18155836">
              <a:off x="47846036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C01D1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DB6D814-2D0A-D597-EBD7-B8A8072B9BA4}"/>
                </a:ext>
              </a:extLst>
            </p:cNvPr>
            <p:cNvSpPr txBox="1"/>
            <p:nvPr/>
          </p:nvSpPr>
          <p:spPr>
            <a:xfrm rot="18155836">
              <a:off x="48503290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C02D1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7A9BFA8E-360F-2D08-2532-5C7ABC2712B8}"/>
                </a:ext>
              </a:extLst>
            </p:cNvPr>
            <p:cNvSpPr txBox="1"/>
            <p:nvPr/>
          </p:nvSpPr>
          <p:spPr>
            <a:xfrm rot="18155836">
              <a:off x="48736386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C02D2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1CAD717-640F-6985-0D0F-0154556C64F9}"/>
                </a:ext>
              </a:extLst>
            </p:cNvPr>
            <p:cNvSpPr txBox="1"/>
            <p:nvPr/>
          </p:nvSpPr>
          <p:spPr>
            <a:xfrm rot="18155836">
              <a:off x="48969483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C02D8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ED436AD1-118C-51F6-5E4C-219762A46DCF}"/>
                </a:ext>
              </a:extLst>
            </p:cNvPr>
            <p:cNvSpPr txBox="1"/>
            <p:nvPr/>
          </p:nvSpPr>
          <p:spPr>
            <a:xfrm rot="18155836">
              <a:off x="49202579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C03D1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EDAF89AE-1D6A-75F3-226E-F30792F74370}"/>
                </a:ext>
              </a:extLst>
            </p:cNvPr>
            <p:cNvSpPr txBox="1"/>
            <p:nvPr/>
          </p:nvSpPr>
          <p:spPr>
            <a:xfrm rot="18155836">
              <a:off x="48051109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C01D2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7E96FA42-A868-7818-0935-079CB7296A78}"/>
                </a:ext>
              </a:extLst>
            </p:cNvPr>
            <p:cNvSpPr txBox="1"/>
            <p:nvPr/>
          </p:nvSpPr>
          <p:spPr>
            <a:xfrm rot="18155836">
              <a:off x="48270193" y="1194233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C01D8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91005DF-BA56-7E6B-FD6A-7A001C3F8C4B}"/>
                </a:ext>
              </a:extLst>
            </p:cNvPr>
            <p:cNvSpPr txBox="1"/>
            <p:nvPr/>
          </p:nvSpPr>
          <p:spPr>
            <a:xfrm rot="18155836">
              <a:off x="49422834" y="11945913"/>
              <a:ext cx="891547" cy="256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3" dirty="0">
                  <a:solidFill>
                    <a:srgbClr val="D0D3D4">
                      <a:lumMod val="10000"/>
                    </a:srgbClr>
                  </a:solidFill>
                  <a:latin typeface="Arial"/>
                </a:rPr>
                <a:t>C03D8</a:t>
              </a:r>
            </a:p>
          </p:txBody>
        </p:sp>
      </p:grpSp>
      <p:sp>
        <p:nvSpPr>
          <p:cNvPr id="299" name="TextBox 1">
            <a:extLst>
              <a:ext uri="{FF2B5EF4-FFF2-40B4-BE49-F238E27FC236}">
                <a16:creationId xmlns:a16="http://schemas.microsoft.com/office/drawing/2014/main" id="{60E69F38-4418-0808-6C1B-FC53F8DC6FD0}"/>
              </a:ext>
            </a:extLst>
          </p:cNvPr>
          <p:cNvSpPr txBox="1"/>
          <p:nvPr/>
        </p:nvSpPr>
        <p:spPr>
          <a:xfrm>
            <a:off x="23218499" y="16438663"/>
            <a:ext cx="14029549" cy="1372455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4000" b="1" dirty="0">
                <a:solidFill>
                  <a:schemeClr val="bg1"/>
                </a:solidFill>
              </a:rPr>
              <a:t>ALG.APV-527 treatment results in an increased number of CD8 T cells and Ki67-expressing tumor cells in the TME</a:t>
            </a:r>
            <a:endParaRPr lang="en-US" sz="4000" b="1" kern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94AE251-EEC4-89ED-52D5-49CC2093BDC8}"/>
              </a:ext>
            </a:extLst>
          </p:cNvPr>
          <p:cNvSpPr txBox="1"/>
          <p:nvPr/>
        </p:nvSpPr>
        <p:spPr>
          <a:xfrm>
            <a:off x="28183609" y="19954112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0.1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79956BD9-2B73-7539-BE5B-F1DA5FDBFA46}"/>
              </a:ext>
            </a:extLst>
          </p:cNvPr>
          <p:cNvSpPr txBox="1"/>
          <p:nvPr/>
        </p:nvSpPr>
        <p:spPr>
          <a:xfrm>
            <a:off x="28183609" y="21675730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2.0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474FF64-EBFF-BCE4-02E5-179173C5EF9A}"/>
              </a:ext>
            </a:extLst>
          </p:cNvPr>
          <p:cNvSpPr txBox="1"/>
          <p:nvPr/>
        </p:nvSpPr>
        <p:spPr>
          <a:xfrm>
            <a:off x="28183609" y="22427541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6.0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B8256A07-C632-FA6F-AB12-61740A2D7EED}"/>
              </a:ext>
            </a:extLst>
          </p:cNvPr>
          <p:cNvSpPr txBox="1"/>
          <p:nvPr/>
        </p:nvSpPr>
        <p:spPr>
          <a:xfrm>
            <a:off x="28059603" y="22897804"/>
            <a:ext cx="708504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12.0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75DCD6CB-3055-3140-FCD3-BF786790B2C6}"/>
              </a:ext>
            </a:extLst>
          </p:cNvPr>
          <p:cNvSpPr txBox="1"/>
          <p:nvPr/>
        </p:nvSpPr>
        <p:spPr>
          <a:xfrm>
            <a:off x="28183609" y="20945544"/>
            <a:ext cx="560553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0.5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63FB97B2-D7CD-168C-7AB3-44815BDCE265}"/>
              </a:ext>
            </a:extLst>
          </p:cNvPr>
          <p:cNvSpPr txBox="1"/>
          <p:nvPr/>
        </p:nvSpPr>
        <p:spPr>
          <a:xfrm>
            <a:off x="28980746" y="19463106"/>
            <a:ext cx="236921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Colorectal Cancer 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4F4591FE-DCF0-C580-912C-9E90D51CE551}"/>
              </a:ext>
            </a:extLst>
          </p:cNvPr>
          <p:cNvSpPr txBox="1"/>
          <p:nvPr/>
        </p:nvSpPr>
        <p:spPr>
          <a:xfrm>
            <a:off x="28987981" y="19956091"/>
            <a:ext cx="201845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Breast Cancer  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3D22F21F-335B-94BF-F534-50E0FFE0E0BB}"/>
              </a:ext>
            </a:extLst>
          </p:cNvPr>
          <p:cNvSpPr txBox="1"/>
          <p:nvPr/>
        </p:nvSpPr>
        <p:spPr>
          <a:xfrm>
            <a:off x="28976010" y="20413438"/>
            <a:ext cx="2500543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Esophageal Cancer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47315E6A-4194-EE91-33EF-FCF85BD71DCF}"/>
              </a:ext>
            </a:extLst>
          </p:cNvPr>
          <p:cNvSpPr txBox="1"/>
          <p:nvPr/>
        </p:nvSpPr>
        <p:spPr>
          <a:xfrm>
            <a:off x="28987981" y="20945544"/>
            <a:ext cx="1945310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CC0000"/>
                </a:solidFill>
                <a:latin typeface="Arial"/>
              </a:rPr>
              <a:t>Breast Cancer 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DA72B2F0-026A-2878-43BB-19D4A3DBBE7C}"/>
              </a:ext>
            </a:extLst>
          </p:cNvPr>
          <p:cNvSpPr txBox="1"/>
          <p:nvPr/>
        </p:nvSpPr>
        <p:spPr>
          <a:xfrm>
            <a:off x="29013457" y="21434512"/>
            <a:ext cx="236921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66A5A0"/>
                </a:solidFill>
                <a:latin typeface="Arial"/>
              </a:rPr>
              <a:t>Colorectal Cancer 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20328C22-37F1-2AB0-CDB6-8367CF628907}"/>
              </a:ext>
            </a:extLst>
          </p:cNvPr>
          <p:cNvSpPr txBox="1"/>
          <p:nvPr/>
        </p:nvSpPr>
        <p:spPr>
          <a:xfrm>
            <a:off x="28987980" y="21964134"/>
            <a:ext cx="2089936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66A5A0"/>
                </a:solidFill>
                <a:latin typeface="Arial"/>
              </a:rPr>
              <a:t>Cutaneous SCC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9E726CD2-A0D0-DF93-3080-7C7080EF655D}"/>
              </a:ext>
            </a:extLst>
          </p:cNvPr>
          <p:cNvSpPr txBox="1"/>
          <p:nvPr/>
        </p:nvSpPr>
        <p:spPr>
          <a:xfrm>
            <a:off x="29006665" y="22434150"/>
            <a:ext cx="1080876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A9865B"/>
                </a:solidFill>
                <a:latin typeface="Arial"/>
              </a:rPr>
              <a:t>NSCLC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6063F3B6-0AA1-802E-A78E-D09EDCB70D2B}"/>
              </a:ext>
            </a:extLst>
          </p:cNvPr>
          <p:cNvSpPr txBox="1"/>
          <p:nvPr/>
        </p:nvSpPr>
        <p:spPr>
          <a:xfrm>
            <a:off x="29011354" y="22911952"/>
            <a:ext cx="1330231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B689CD"/>
                </a:solidFill>
                <a:latin typeface="Arial"/>
              </a:rPr>
              <a:t>Renal CC</a:t>
            </a:r>
          </a:p>
        </p:txBody>
      </p:sp>
      <p:graphicFrame>
        <p:nvGraphicFramePr>
          <p:cNvPr id="313" name="Table 312">
            <a:extLst>
              <a:ext uri="{FF2B5EF4-FFF2-40B4-BE49-F238E27FC236}">
                <a16:creationId xmlns:a16="http://schemas.microsoft.com/office/drawing/2014/main" id="{6CEC4DF5-597B-8947-CB01-6FFC2F259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892279"/>
              </p:ext>
            </p:extLst>
          </p:nvPr>
        </p:nvGraphicFramePr>
        <p:xfrm>
          <a:off x="37628354" y="13781289"/>
          <a:ext cx="5303520" cy="5700262"/>
        </p:xfrm>
        <a:graphic>
          <a:graphicData uri="http://schemas.openxmlformats.org/drawingml/2006/table">
            <a:tbl>
              <a:tblPr firstRow="1" lastRow="1"/>
              <a:tblGrid>
                <a:gridCol w="2651760">
                  <a:extLst>
                    <a:ext uri="{9D8B030D-6E8A-4147-A177-3AD203B41FA5}">
                      <a16:colId xmlns:a16="http://schemas.microsoft.com/office/drawing/2014/main" val="3996937259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4231288890"/>
                    </a:ext>
                  </a:extLst>
                </a:gridCol>
              </a:tblGrid>
              <a:tr h="449828">
                <a:tc>
                  <a:txBody>
                    <a:bodyPr/>
                    <a:lstStyle/>
                    <a:p>
                      <a:pPr marL="0" marR="0" algn="ctr" defTabSz="384048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i="0" u="none" strike="noStrike" kern="1200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Cancer type</a:t>
                      </a:r>
                    </a:p>
                  </a:txBody>
                  <a:tcPr marL="186047" marR="186047" marT="25838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384048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i="0" u="none" strike="noStrike" kern="1200" dirty="0">
                          <a:solidFill>
                            <a:srgbClr val="FFFFFF"/>
                          </a:solidFill>
                          <a:effectLst/>
                          <a:highlight>
                            <a:srgbClr val="003A70"/>
                          </a:highlight>
                          <a:latin typeface="+mn-lt"/>
                          <a:ea typeface="+mn-ea"/>
                          <a:cs typeface="+mn-cs"/>
                        </a:rPr>
                        <a:t>5T4 (intensity*)</a:t>
                      </a:r>
                    </a:p>
                  </a:txBody>
                  <a:tcPr marL="186047" marR="186047" marT="25838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926996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Colon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(144)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210260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Breast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(109)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957645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Esophageal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66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(100)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65389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Breast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(182)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8902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Pancreatic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(203)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465381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Pancreatic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FF505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(231)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163874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Colon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(213)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775507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Colorectal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(211)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077110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Colon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(223)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360915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4572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Cutaneous SCC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(266)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336656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lvl="0" indent="0" algn="r" defTabSz="342916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0" i="0" u="none" strike="noStrike" dirty="0">
                          <a:solidFill>
                            <a:srgbClr val="99663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Colon Cancer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99663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(137)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34169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algn="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99663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NSCLC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99663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(234)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370556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algn="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CC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NSCLC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solidFill>
                            <a:srgbClr val="CC66FF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Positive (204)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129879"/>
                  </a:ext>
                </a:extLst>
              </a:tr>
              <a:tr h="375031">
                <a:tc>
                  <a:txBody>
                    <a:bodyPr/>
                    <a:lstStyle/>
                    <a:p>
                      <a:pPr marL="0" marR="0" algn="r" defTabSz="341373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kern="1200" dirty="0">
                          <a:solidFill>
                            <a:srgbClr val="CC66FF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Renal Cell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341373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kern="1200" dirty="0">
                          <a:solidFill>
                            <a:srgbClr val="CC66FF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Positive (230)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469727"/>
                  </a:ext>
                </a:extLst>
              </a:tr>
            </a:tbl>
          </a:graphicData>
        </a:graphic>
      </p:graphicFrame>
      <p:sp>
        <p:nvSpPr>
          <p:cNvPr id="314" name="TextBox 1">
            <a:extLst>
              <a:ext uri="{FF2B5EF4-FFF2-40B4-BE49-F238E27FC236}">
                <a16:creationId xmlns:a16="http://schemas.microsoft.com/office/drawing/2014/main" id="{99116160-9A53-1F00-3531-21D8D43C54BC}"/>
              </a:ext>
            </a:extLst>
          </p:cNvPr>
          <p:cNvSpPr txBox="1"/>
          <p:nvPr/>
        </p:nvSpPr>
        <p:spPr>
          <a:xfrm>
            <a:off x="37497048" y="12241994"/>
            <a:ext cx="11155680" cy="1244519"/>
          </a:xfrm>
          <a:prstGeom prst="rect">
            <a:avLst/>
          </a:prstGeom>
          <a:solidFill>
            <a:srgbClr val="007A3E"/>
          </a:solidFill>
        </p:spPr>
        <p:txBody>
          <a:bodyPr wrap="square" rtlCol="0">
            <a:spAutoFit/>
          </a:bodyPr>
          <a:lstStyle/>
          <a:p>
            <a:pPr algn="ctr" defTabSz="752993">
              <a:defRPr/>
            </a:pPr>
            <a:r>
              <a:rPr lang="en-US" sz="3599" b="1" kern="0" dirty="0">
                <a:solidFill>
                  <a:prstClr val="white"/>
                </a:solidFill>
                <a:latin typeface="Arial"/>
              </a:rPr>
              <a:t>5T4 expressed across various tumor types making it an ideal tumor-associated antigen</a:t>
            </a:r>
          </a:p>
        </p:txBody>
      </p:sp>
      <p:sp>
        <p:nvSpPr>
          <p:cNvPr id="315" name="Rektangel 21">
            <a:extLst>
              <a:ext uri="{FF2B5EF4-FFF2-40B4-BE49-F238E27FC236}">
                <a16:creationId xmlns:a16="http://schemas.microsoft.com/office/drawing/2014/main" id="{AD89BB02-A026-5706-D823-7C35FBFE9661}"/>
              </a:ext>
            </a:extLst>
          </p:cNvPr>
          <p:cNvSpPr/>
          <p:nvPr/>
        </p:nvSpPr>
        <p:spPr>
          <a:xfrm>
            <a:off x="23299957" y="23845227"/>
            <a:ext cx="13827772" cy="1516085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Using imaging mass cytometry (IMC), eight patients had evaluable pre- and posttreatment tumor biopsies (</a:t>
            </a:r>
            <a:r>
              <a:rPr lang="en-US" sz="2300" dirty="0">
                <a:solidFill>
                  <a:srgbClr val="003A70"/>
                </a:solidFill>
                <a:latin typeface="Arial" panose="020B0604020202020204" pitchFamily="34" charset="0"/>
              </a:rPr>
              <a:t>Cycle 3/Day 1 (+2 days))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. The number of </a:t>
            </a:r>
            <a:r>
              <a:rPr lang="en-US" sz="2300" kern="0" dirty="0" err="1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intratumoral</a:t>
            </a: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 CD8 T cells (A) and Ki67-expressing tumor cells (B) that changed compared between pre and post treatment are graphically represented. </a:t>
            </a:r>
            <a:r>
              <a:rPr lang="en-US" sz="200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Data </a:t>
            </a:r>
            <a:r>
              <a:rPr lang="en-US" sz="2000" dirty="0">
                <a:solidFill>
                  <a:srgbClr val="003A70"/>
                </a:solidFill>
                <a:highlight>
                  <a:srgbClr val="FFFF00"/>
                </a:highlight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cutoff 12Sept2024</a:t>
            </a:r>
            <a:endParaRPr lang="en-US" sz="2000" dirty="0">
              <a:solidFill>
                <a:srgbClr val="003A7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Rektangel 21">
            <a:extLst>
              <a:ext uri="{FF2B5EF4-FFF2-40B4-BE49-F238E27FC236}">
                <a16:creationId xmlns:a16="http://schemas.microsoft.com/office/drawing/2014/main" id="{6D8C4412-B4D9-EF78-C1B9-5ECF6C053DCA}"/>
              </a:ext>
            </a:extLst>
          </p:cNvPr>
          <p:cNvSpPr/>
          <p:nvPr/>
        </p:nvSpPr>
        <p:spPr>
          <a:xfrm>
            <a:off x="42882673" y="16471106"/>
            <a:ext cx="5654893" cy="3239633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r>
              <a:rPr lang="en-US" sz="2300" kern="0" dirty="0">
                <a:solidFill>
                  <a:srgbClr val="003A70"/>
                </a:solidFill>
                <a:latin typeface="Arial"/>
                <a:ea typeface="Aptos" panose="020B0004020202020204" pitchFamily="34" charset="0"/>
                <a:cs typeface="Times New Roman" panose="02020603050405020304" pitchFamily="18" charset="0"/>
              </a:rPr>
              <a:t>Fourteen patients had evaluable pretreatment tumor biopsies that were evaluated for 5T4 expression by IMC. All enrolled tumor types were positive for 5T4 expression. </a:t>
            </a: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endParaRPr lang="en-US" sz="1000" kern="0" dirty="0">
              <a:solidFill>
                <a:srgbClr val="003A70"/>
              </a:solidFill>
              <a:latin typeface="Arial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4122" algn="just" defTabSz="373874">
              <a:tabLst>
                <a:tab pos="455518" algn="l"/>
                <a:tab pos="911036" algn="l"/>
                <a:tab pos="1366554" algn="l"/>
                <a:tab pos="1822072" algn="l"/>
                <a:tab pos="2277590" algn="l"/>
                <a:tab pos="2733108" algn="l"/>
                <a:tab pos="3188627" algn="l"/>
                <a:tab pos="3644145" algn="l"/>
                <a:tab pos="4099662" algn="l"/>
                <a:tab pos="4555181" algn="l"/>
                <a:tab pos="5010698" algn="l"/>
                <a:tab pos="5466217" algn="l"/>
              </a:tabLst>
              <a:defRPr/>
            </a:pPr>
            <a:r>
              <a:rPr lang="en-US" dirty="0">
                <a:solidFill>
                  <a:srgbClr val="003A70"/>
                </a:solidFill>
                <a:latin typeface="Arial"/>
              </a:rPr>
              <a:t>*</a:t>
            </a:r>
            <a:r>
              <a:rPr lang="en-US" dirty="0">
                <a:solidFill>
                  <a:srgbClr val="003A7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5T4 scoring was conducted utilizing the modified histoscore, providing a semiquantitative assessment of both staining intensity and the percentage of positive cells.</a:t>
            </a:r>
            <a:endParaRPr lang="en-US" dirty="0">
              <a:solidFill>
                <a:srgbClr val="003A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2608D32A-2E89-9294-32EA-3F4B0BD21C81}"/>
              </a:ext>
            </a:extLst>
          </p:cNvPr>
          <p:cNvGrpSpPr/>
          <p:nvPr/>
        </p:nvGrpSpPr>
        <p:grpSpPr>
          <a:xfrm>
            <a:off x="12093426" y="19873127"/>
            <a:ext cx="9100262" cy="4097591"/>
            <a:chOff x="14213169" y="20112038"/>
            <a:chExt cx="9100262" cy="4225740"/>
          </a:xfrm>
        </p:grpSpPr>
        <p:graphicFrame>
          <p:nvGraphicFramePr>
            <p:cNvPr id="318" name="Object 317">
              <a:extLst>
                <a:ext uri="{FF2B5EF4-FFF2-40B4-BE49-F238E27FC236}">
                  <a16:creationId xmlns:a16="http://schemas.microsoft.com/office/drawing/2014/main" id="{B2971DE2-AC06-6725-7A50-55234388019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2857497"/>
                </p:ext>
              </p:extLst>
            </p:nvPr>
          </p:nvGraphicFramePr>
          <p:xfrm>
            <a:off x="14857413" y="20112038"/>
            <a:ext cx="8423253" cy="3944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1" imgW="3478958" imgH="2431901" progId="Prism10.Document">
                    <p:embed/>
                  </p:oleObj>
                </mc:Choice>
                <mc:Fallback>
                  <p:oleObj name="Prism 10" r:id="rId11" imgW="3478958" imgH="2431901" progId="Prism10.Document">
                    <p:embed/>
                    <p:pic>
                      <p:nvPicPr>
                        <p:cNvPr id="318" name="Object 317">
                          <a:extLst>
                            <a:ext uri="{FF2B5EF4-FFF2-40B4-BE49-F238E27FC236}">
                              <a16:creationId xmlns:a16="http://schemas.microsoft.com/office/drawing/2014/main" id="{B2971DE2-AC06-6725-7A50-55234388019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4857413" y="20112038"/>
                          <a:ext cx="8423253" cy="39449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348B485A-30C0-B4F4-9ECB-71641C53672A}"/>
                </a:ext>
              </a:extLst>
            </p:cNvPr>
            <p:cNvGrpSpPr/>
            <p:nvPr/>
          </p:nvGrpSpPr>
          <p:grpSpPr>
            <a:xfrm>
              <a:off x="14213169" y="20287536"/>
              <a:ext cx="9100262" cy="4050242"/>
              <a:chOff x="26113438" y="7105013"/>
              <a:chExt cx="8351052" cy="5096076"/>
            </a:xfrm>
          </p:grpSpPr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AF3FA3DB-1852-6B83-E78A-97307943FF78}"/>
                  </a:ext>
                </a:extLst>
              </p:cNvPr>
              <p:cNvSpPr txBox="1"/>
              <p:nvPr/>
            </p:nvSpPr>
            <p:spPr>
              <a:xfrm>
                <a:off x="29745206" y="11667870"/>
                <a:ext cx="1248176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Study day</a:t>
                </a:r>
              </a:p>
            </p:txBody>
          </p:sp>
          <p:sp>
            <p:nvSpPr>
              <p:cNvPr id="321" name="TextBox 320">
                <a:extLst>
                  <a:ext uri="{FF2B5EF4-FFF2-40B4-BE49-F238E27FC236}">
                    <a16:creationId xmlns:a16="http://schemas.microsoft.com/office/drawing/2014/main" id="{6C2BF3C9-84C0-9266-D78C-F50635248C7C}"/>
                  </a:ext>
                </a:extLst>
              </p:cNvPr>
              <p:cNvSpPr txBox="1"/>
              <p:nvPr/>
            </p:nvSpPr>
            <p:spPr>
              <a:xfrm>
                <a:off x="34020261" y="11487961"/>
                <a:ext cx="444229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42</a:t>
                </a:r>
              </a:p>
            </p:txBody>
          </p:sp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5C1431FF-794B-468A-CA98-AFC6D5AD882E}"/>
                  </a:ext>
                </a:extLst>
              </p:cNvPr>
              <p:cNvSpPr txBox="1"/>
              <p:nvPr/>
            </p:nvSpPr>
            <p:spPr>
              <a:xfrm>
                <a:off x="31641112" y="11532113"/>
                <a:ext cx="444229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28</a:t>
                </a:r>
              </a:p>
            </p:txBody>
          </p:sp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AC3F6531-B8D0-B92D-0754-5DC0A19EF411}"/>
                  </a:ext>
                </a:extLst>
              </p:cNvPr>
              <p:cNvSpPr txBox="1"/>
              <p:nvPr/>
            </p:nvSpPr>
            <p:spPr>
              <a:xfrm>
                <a:off x="29237186" y="11500447"/>
                <a:ext cx="444229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14</a:t>
                </a:r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79CC72EC-225D-6BAF-1AD2-59DCAA529A4D}"/>
                  </a:ext>
                </a:extLst>
              </p:cNvPr>
              <p:cNvSpPr txBox="1"/>
              <p:nvPr/>
            </p:nvSpPr>
            <p:spPr>
              <a:xfrm>
                <a:off x="26947770" y="11532146"/>
                <a:ext cx="309984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</a:t>
                </a: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AD05CD2D-D4B2-F034-E17C-18A3E67A1574}"/>
                  </a:ext>
                </a:extLst>
              </p:cNvPr>
              <p:cNvSpPr txBox="1"/>
              <p:nvPr/>
            </p:nvSpPr>
            <p:spPr>
              <a:xfrm>
                <a:off x="26255030" y="7105013"/>
                <a:ext cx="712720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1000</a:t>
                </a:r>
              </a:p>
            </p:txBody>
          </p:sp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EDB478F5-364B-82AA-93E4-15160A949335}"/>
                  </a:ext>
                </a:extLst>
              </p:cNvPr>
              <p:cNvSpPr txBox="1"/>
              <p:nvPr/>
            </p:nvSpPr>
            <p:spPr>
              <a:xfrm>
                <a:off x="26224591" y="11197696"/>
                <a:ext cx="779842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0.001</a:t>
                </a:r>
              </a:p>
            </p:txBody>
          </p: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C0411C1F-D888-D118-8E1A-0972D233DE50}"/>
                  </a:ext>
                </a:extLst>
              </p:cNvPr>
              <p:cNvSpPr txBox="1"/>
              <p:nvPr/>
            </p:nvSpPr>
            <p:spPr>
              <a:xfrm>
                <a:off x="26312197" y="10506253"/>
                <a:ext cx="645597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0.01</a:t>
                </a:r>
              </a:p>
            </p:txBody>
          </p: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26C1DD16-B52D-37C5-72AD-01255A0A54BF}"/>
                  </a:ext>
                </a:extLst>
              </p:cNvPr>
              <p:cNvSpPr txBox="1"/>
              <p:nvPr/>
            </p:nvSpPr>
            <p:spPr>
              <a:xfrm>
                <a:off x="26386439" y="9836507"/>
                <a:ext cx="511352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0.1</a:t>
                </a:r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1B5ED5AD-F3A2-0043-EF7B-68E7984C7137}"/>
                  </a:ext>
                </a:extLst>
              </p:cNvPr>
              <p:cNvSpPr txBox="1"/>
              <p:nvPr/>
            </p:nvSpPr>
            <p:spPr>
              <a:xfrm>
                <a:off x="26598036" y="9149464"/>
                <a:ext cx="309984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</a:t>
                </a:r>
              </a:p>
            </p:txBody>
          </p:sp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51AE5D01-4BF5-5A5E-7DDA-26CE1F789C86}"/>
                  </a:ext>
                </a:extLst>
              </p:cNvPr>
              <p:cNvSpPr txBox="1"/>
              <p:nvPr/>
            </p:nvSpPr>
            <p:spPr>
              <a:xfrm>
                <a:off x="26456972" y="8430797"/>
                <a:ext cx="444229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10</a:t>
                </a:r>
              </a:p>
            </p:txBody>
          </p: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BE2B6F98-ACE5-DDEC-0B77-095A53B01340}"/>
                  </a:ext>
                </a:extLst>
              </p:cNvPr>
              <p:cNvSpPr txBox="1"/>
              <p:nvPr/>
            </p:nvSpPr>
            <p:spPr>
              <a:xfrm>
                <a:off x="26369365" y="7770751"/>
                <a:ext cx="578475" cy="533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100</a:t>
                </a:r>
              </a:p>
            </p:txBody>
          </p:sp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4BAC081B-C949-F603-3677-200817457492}"/>
                  </a:ext>
                </a:extLst>
              </p:cNvPr>
              <p:cNvSpPr txBox="1"/>
              <p:nvPr/>
            </p:nvSpPr>
            <p:spPr>
              <a:xfrm rot="16200000">
                <a:off x="25207078" y="9129396"/>
                <a:ext cx="2189825" cy="377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52993">
                  <a:defRPr/>
                </a:pPr>
                <a:r>
                  <a:rPr lang="en-US" sz="1975" kern="0" dirty="0">
                    <a:solidFill>
                      <a:srgbClr val="D0D3D4">
                        <a:lumMod val="10000"/>
                      </a:srgbClr>
                    </a:solidFill>
                    <a:latin typeface="Arial"/>
                  </a:rPr>
                  <a:t>Conc. µg/mL</a:t>
                </a:r>
              </a:p>
            </p:txBody>
          </p:sp>
        </p:grp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A3F5099E-2EF1-5B7A-9B0C-D936014A3164}"/>
              </a:ext>
            </a:extLst>
          </p:cNvPr>
          <p:cNvSpPr txBox="1"/>
          <p:nvPr/>
        </p:nvSpPr>
        <p:spPr>
          <a:xfrm>
            <a:off x="17570348" y="23586942"/>
            <a:ext cx="312860" cy="41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C3300"/>
                </a:solidFill>
              </a:rPr>
              <a:t>*</a:t>
            </a:r>
          </a:p>
        </p:txBody>
      </p:sp>
      <p:pic>
        <p:nvPicPr>
          <p:cNvPr id="334" name="Picture 333" descr="A graph of a subject&#10;&#10;Description automatically generated with medium confidence">
            <a:extLst>
              <a:ext uri="{FF2B5EF4-FFF2-40B4-BE49-F238E27FC236}">
                <a16:creationId xmlns:a16="http://schemas.microsoft.com/office/drawing/2014/main" id="{754E69A0-C074-1E52-4C3D-AA88F5BB40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r="48702" b="6746"/>
          <a:stretch/>
        </p:blipFill>
        <p:spPr>
          <a:xfrm>
            <a:off x="24634930" y="18032540"/>
            <a:ext cx="3571676" cy="5826353"/>
          </a:xfrm>
          <a:prstGeom prst="rect">
            <a:avLst/>
          </a:prstGeom>
        </p:spPr>
      </p:pic>
      <p:sp>
        <p:nvSpPr>
          <p:cNvPr id="335" name="Rectangle 334">
            <a:extLst>
              <a:ext uri="{FF2B5EF4-FFF2-40B4-BE49-F238E27FC236}">
                <a16:creationId xmlns:a16="http://schemas.microsoft.com/office/drawing/2014/main" id="{B46E5F8A-56B1-73DE-40EF-54D01E8DAE4E}"/>
              </a:ext>
            </a:extLst>
          </p:cNvPr>
          <p:cNvSpPr/>
          <p:nvPr/>
        </p:nvSpPr>
        <p:spPr>
          <a:xfrm>
            <a:off x="28665519" y="19542606"/>
            <a:ext cx="226846" cy="238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C59DCB33-2F4F-6B57-20B4-16E7ADB04DBC}"/>
              </a:ext>
            </a:extLst>
          </p:cNvPr>
          <p:cNvSpPr/>
          <p:nvPr/>
        </p:nvSpPr>
        <p:spPr>
          <a:xfrm>
            <a:off x="28665519" y="20041029"/>
            <a:ext cx="226846" cy="2381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05B5ECE0-13A3-982E-1948-3B9D79FC92E8}"/>
              </a:ext>
            </a:extLst>
          </p:cNvPr>
          <p:cNvSpPr/>
          <p:nvPr/>
        </p:nvSpPr>
        <p:spPr>
          <a:xfrm>
            <a:off x="28665519" y="20460129"/>
            <a:ext cx="226846" cy="238152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6FF61F98-1EED-D426-243B-CD256B1DB3D6}"/>
              </a:ext>
            </a:extLst>
          </p:cNvPr>
          <p:cNvSpPr/>
          <p:nvPr/>
        </p:nvSpPr>
        <p:spPr>
          <a:xfrm>
            <a:off x="28684831" y="20974903"/>
            <a:ext cx="226846" cy="238152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05FEAB31-32C6-610F-3154-F74540F4C3C7}"/>
              </a:ext>
            </a:extLst>
          </p:cNvPr>
          <p:cNvSpPr/>
          <p:nvPr/>
        </p:nvSpPr>
        <p:spPr>
          <a:xfrm>
            <a:off x="28684831" y="21489284"/>
            <a:ext cx="226846" cy="2381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2A80E7CE-5927-1E19-225A-0B89AE8C7BBC}"/>
              </a:ext>
            </a:extLst>
          </p:cNvPr>
          <p:cNvSpPr/>
          <p:nvPr/>
        </p:nvSpPr>
        <p:spPr>
          <a:xfrm>
            <a:off x="28724527" y="23019145"/>
            <a:ext cx="226846" cy="238152"/>
          </a:xfrm>
          <a:prstGeom prst="rect">
            <a:avLst/>
          </a:prstGeom>
          <a:solidFill>
            <a:srgbClr val="999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4A659717-AB88-B7EA-E717-954CAFA4E3DD}"/>
              </a:ext>
            </a:extLst>
          </p:cNvPr>
          <p:cNvSpPr/>
          <p:nvPr/>
        </p:nvSpPr>
        <p:spPr>
          <a:xfrm>
            <a:off x="28707288" y="22520093"/>
            <a:ext cx="226846" cy="238152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900BBE63-8CE7-D06C-CE67-816436220B1B}"/>
              </a:ext>
            </a:extLst>
          </p:cNvPr>
          <p:cNvSpPr/>
          <p:nvPr/>
        </p:nvSpPr>
        <p:spPr>
          <a:xfrm>
            <a:off x="28717454" y="22058950"/>
            <a:ext cx="226846" cy="23815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9F8FAE23-B97E-596A-34A1-5E93868896A6}"/>
              </a:ext>
            </a:extLst>
          </p:cNvPr>
          <p:cNvSpPr txBox="1"/>
          <p:nvPr/>
        </p:nvSpPr>
        <p:spPr>
          <a:xfrm>
            <a:off x="24268491" y="21874919"/>
            <a:ext cx="425901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-3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CFB31A05-5F87-EFAC-CD28-2599BBAC2FD5}"/>
              </a:ext>
            </a:extLst>
          </p:cNvPr>
          <p:cNvSpPr txBox="1"/>
          <p:nvPr/>
        </p:nvSpPr>
        <p:spPr>
          <a:xfrm>
            <a:off x="24221670" y="23201870"/>
            <a:ext cx="425901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-6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0A682249-37B8-A90D-BE78-059E329D9DC0}"/>
              </a:ext>
            </a:extLst>
          </p:cNvPr>
          <p:cNvSpPr txBox="1"/>
          <p:nvPr/>
        </p:nvSpPr>
        <p:spPr>
          <a:xfrm>
            <a:off x="24304243" y="20511658"/>
            <a:ext cx="337794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0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25D80F97-5B5F-EEDB-AFD8-30C7220DA03C}"/>
              </a:ext>
            </a:extLst>
          </p:cNvPr>
          <p:cNvSpPr txBox="1"/>
          <p:nvPr/>
        </p:nvSpPr>
        <p:spPr>
          <a:xfrm>
            <a:off x="24339322" y="19153411"/>
            <a:ext cx="337794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3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7726D1F7-B8FF-1B03-27C9-5DB83B81FD58}"/>
              </a:ext>
            </a:extLst>
          </p:cNvPr>
          <p:cNvSpPr txBox="1"/>
          <p:nvPr/>
        </p:nvSpPr>
        <p:spPr>
          <a:xfrm rot="16200000">
            <a:off x="21771471" y="20627344"/>
            <a:ext cx="3948471" cy="726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Log2 Fold Increase: CD8 T cells</a:t>
            </a:r>
          </a:p>
          <a:p>
            <a:pPr algn="ctr"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per mm</a:t>
            </a:r>
            <a:r>
              <a:rPr lang="en-US" sz="1975" kern="0" baseline="30000" dirty="0">
                <a:solidFill>
                  <a:srgbClr val="D0D3D4">
                    <a:lumMod val="10000"/>
                  </a:srgbClr>
                </a:solidFill>
                <a:latin typeface="Arial"/>
              </a:rPr>
              <a:t>2</a:t>
            </a: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 tissue area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2BAAFC6C-CF5D-F578-6F08-9A2727BF1555}"/>
              </a:ext>
            </a:extLst>
          </p:cNvPr>
          <p:cNvSpPr txBox="1"/>
          <p:nvPr/>
        </p:nvSpPr>
        <p:spPr>
          <a:xfrm>
            <a:off x="23806686" y="17947022"/>
            <a:ext cx="455823" cy="606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1FD02032-A377-0BC5-7AAC-503F2EF55E70}"/>
              </a:ext>
            </a:extLst>
          </p:cNvPr>
          <p:cNvSpPr txBox="1"/>
          <p:nvPr/>
        </p:nvSpPr>
        <p:spPr>
          <a:xfrm>
            <a:off x="28801707" y="17925870"/>
            <a:ext cx="455823" cy="606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FD52AF1A-8095-57B2-AEFF-EC52E09D3242}"/>
              </a:ext>
            </a:extLst>
          </p:cNvPr>
          <p:cNvSpPr txBox="1"/>
          <p:nvPr/>
        </p:nvSpPr>
        <p:spPr>
          <a:xfrm>
            <a:off x="24837609" y="23608776"/>
            <a:ext cx="11442050" cy="383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Note: updating graph soon with larger dots/coloring; confirm NSCLC pt. in CD8 graph; confirm Renal  pt in ki67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B7C17B40-09C9-6774-9131-9F31D388FE76}"/>
              </a:ext>
            </a:extLst>
          </p:cNvPr>
          <p:cNvSpPr txBox="1"/>
          <p:nvPr/>
        </p:nvSpPr>
        <p:spPr>
          <a:xfrm>
            <a:off x="40475722" y="21296819"/>
            <a:ext cx="191573" cy="383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C9019526-5CBE-C5DF-3E41-6F71C4695DFF}"/>
              </a:ext>
            </a:extLst>
          </p:cNvPr>
          <p:cNvSpPr txBox="1"/>
          <p:nvPr/>
        </p:nvSpPr>
        <p:spPr>
          <a:xfrm>
            <a:off x="32340475" y="19883937"/>
            <a:ext cx="630372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100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F1E12A9A-5174-2A8A-B016-CB4AF904F8CA}"/>
              </a:ext>
            </a:extLst>
          </p:cNvPr>
          <p:cNvSpPr txBox="1"/>
          <p:nvPr/>
        </p:nvSpPr>
        <p:spPr>
          <a:xfrm>
            <a:off x="32431310" y="23222793"/>
            <a:ext cx="425901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-5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3CCB11B8-3371-C386-B631-F67A527838DB}"/>
              </a:ext>
            </a:extLst>
          </p:cNvPr>
          <p:cNvSpPr txBox="1"/>
          <p:nvPr/>
        </p:nvSpPr>
        <p:spPr>
          <a:xfrm>
            <a:off x="32481539" y="20544732"/>
            <a:ext cx="484083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10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2EF4C2F5-302B-2B9B-2241-688F0116475F}"/>
              </a:ext>
            </a:extLst>
          </p:cNvPr>
          <p:cNvSpPr txBox="1"/>
          <p:nvPr/>
        </p:nvSpPr>
        <p:spPr>
          <a:xfrm>
            <a:off x="32199411" y="19267532"/>
            <a:ext cx="776661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1000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3F408711-4A42-B10C-1609-4A0E4548BBFE}"/>
              </a:ext>
            </a:extLst>
          </p:cNvPr>
          <p:cNvSpPr txBox="1"/>
          <p:nvPr/>
        </p:nvSpPr>
        <p:spPr>
          <a:xfrm>
            <a:off x="32058347" y="18586488"/>
            <a:ext cx="922949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10000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E339B3EE-5DA1-D8FF-9F93-9BDA92FF5E2A}"/>
              </a:ext>
            </a:extLst>
          </p:cNvPr>
          <p:cNvSpPr txBox="1"/>
          <p:nvPr/>
        </p:nvSpPr>
        <p:spPr>
          <a:xfrm rot="16200000">
            <a:off x="29599765" y="20141352"/>
            <a:ext cx="4473780" cy="726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Absolute Number of Ki67-expressing</a:t>
            </a:r>
          </a:p>
          <a:p>
            <a:pPr algn="ctr" defTabSz="752993">
              <a:defRPr/>
            </a:pP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tumor cells per mm</a:t>
            </a:r>
            <a:r>
              <a:rPr lang="en-US" sz="1975" kern="0" baseline="30000" dirty="0">
                <a:solidFill>
                  <a:srgbClr val="D0D3D4">
                    <a:lumMod val="10000"/>
                  </a:srgbClr>
                </a:solidFill>
                <a:latin typeface="Arial"/>
              </a:rPr>
              <a:t>2</a:t>
            </a:r>
            <a:r>
              <a:rPr lang="en-US" sz="1975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 tissue area</a:t>
            </a:r>
          </a:p>
        </p:txBody>
      </p:sp>
      <p:graphicFrame>
        <p:nvGraphicFramePr>
          <p:cNvPr id="358" name="Object 357">
            <a:extLst>
              <a:ext uri="{FF2B5EF4-FFF2-40B4-BE49-F238E27FC236}">
                <a16:creationId xmlns:a16="http://schemas.microsoft.com/office/drawing/2014/main" id="{F5CFAA1C-259A-773A-372A-B9F2C001FB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298414"/>
              </p:ext>
            </p:extLst>
          </p:nvPr>
        </p:nvGraphicFramePr>
        <p:xfrm>
          <a:off x="32264583" y="18259454"/>
          <a:ext cx="5203825" cy="338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4" imgW="3683052" imgH="2398424" progId="Prism10.Document">
                  <p:embed/>
                </p:oleObj>
              </mc:Choice>
              <mc:Fallback>
                <p:oleObj name="Prism 10" r:id="rId14" imgW="3683052" imgH="2398424" progId="Prism10.Document">
                  <p:embed/>
                  <p:pic>
                    <p:nvPicPr>
                      <p:cNvPr id="358" name="Object 357">
                        <a:extLst>
                          <a:ext uri="{FF2B5EF4-FFF2-40B4-BE49-F238E27FC236}">
                            <a16:creationId xmlns:a16="http://schemas.microsoft.com/office/drawing/2014/main" id="{F5CFAA1C-259A-773A-372A-B9F2C001FB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2264583" y="18259454"/>
                        <a:ext cx="5203825" cy="338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9" name="TextBox 358">
            <a:extLst>
              <a:ext uri="{FF2B5EF4-FFF2-40B4-BE49-F238E27FC236}">
                <a16:creationId xmlns:a16="http://schemas.microsoft.com/office/drawing/2014/main" id="{BF6E08BE-D70A-982F-648F-3479FB5C9796}"/>
              </a:ext>
            </a:extLst>
          </p:cNvPr>
          <p:cNvSpPr txBox="1"/>
          <p:nvPr/>
        </p:nvSpPr>
        <p:spPr>
          <a:xfrm rot="19282481">
            <a:off x="31259928" y="22151613"/>
            <a:ext cx="236921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Colorectal Cancer 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9CAF2788-5380-3419-D0FE-97C4CA936556}"/>
              </a:ext>
            </a:extLst>
          </p:cNvPr>
          <p:cNvSpPr txBox="1"/>
          <p:nvPr/>
        </p:nvSpPr>
        <p:spPr>
          <a:xfrm rot="19282481">
            <a:off x="32155072" y="21991615"/>
            <a:ext cx="201845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Breast Cancer  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CC5F293F-ECAF-811F-0A86-34DA9AEC4862}"/>
              </a:ext>
            </a:extLst>
          </p:cNvPr>
          <p:cNvSpPr txBox="1"/>
          <p:nvPr/>
        </p:nvSpPr>
        <p:spPr>
          <a:xfrm rot="19282481">
            <a:off x="32314774" y="22103390"/>
            <a:ext cx="2500543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3366FF"/>
                </a:solidFill>
                <a:latin typeface="Arial"/>
              </a:rPr>
              <a:t>Esophageal Cancer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9B8DF8A5-F20F-5E66-8902-9CCF1412CABD}"/>
              </a:ext>
            </a:extLst>
          </p:cNvPr>
          <p:cNvSpPr txBox="1"/>
          <p:nvPr/>
        </p:nvSpPr>
        <p:spPr>
          <a:xfrm rot="19282481">
            <a:off x="33353169" y="22013425"/>
            <a:ext cx="1945310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CC0000"/>
                </a:solidFill>
                <a:latin typeface="Arial"/>
              </a:rPr>
              <a:t>Breast Cancer 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9B821D56-732E-770C-3B68-84DEB19D0BE5}"/>
              </a:ext>
            </a:extLst>
          </p:cNvPr>
          <p:cNvSpPr txBox="1"/>
          <p:nvPr/>
        </p:nvSpPr>
        <p:spPr>
          <a:xfrm rot="19282481">
            <a:off x="33526445" y="22165262"/>
            <a:ext cx="2369215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66A5A0"/>
                </a:solidFill>
                <a:latin typeface="Arial"/>
              </a:rPr>
              <a:t>Colorectal Cancer 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BE19551F-E7B4-FDC9-29CC-3E9C566F343C}"/>
              </a:ext>
            </a:extLst>
          </p:cNvPr>
          <p:cNvSpPr txBox="1"/>
          <p:nvPr/>
        </p:nvSpPr>
        <p:spPr>
          <a:xfrm rot="19282481">
            <a:off x="34311774" y="22119497"/>
            <a:ext cx="2089936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66A5A0"/>
                </a:solidFill>
                <a:latin typeface="Arial"/>
              </a:rPr>
              <a:t>Cutaneous SCC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6D9CA3A8-4439-0F8D-24ED-45C247DF8DA8}"/>
              </a:ext>
            </a:extLst>
          </p:cNvPr>
          <p:cNvSpPr txBox="1"/>
          <p:nvPr/>
        </p:nvSpPr>
        <p:spPr>
          <a:xfrm rot="19282481">
            <a:off x="35819159" y="21773639"/>
            <a:ext cx="1080876" cy="410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1975" kern="0" dirty="0">
                <a:solidFill>
                  <a:srgbClr val="A9865B"/>
                </a:solidFill>
                <a:latin typeface="Arial"/>
              </a:rPr>
              <a:t>NSCLC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D22E4124-5738-8AC4-5831-720986FC9DEF}"/>
              </a:ext>
            </a:extLst>
          </p:cNvPr>
          <p:cNvSpPr txBox="1"/>
          <p:nvPr/>
        </p:nvSpPr>
        <p:spPr>
          <a:xfrm>
            <a:off x="32620999" y="21168902"/>
            <a:ext cx="339457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1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81D0931B-04F9-B121-D6AF-A25CF3B61922}"/>
              </a:ext>
            </a:extLst>
          </p:cNvPr>
          <p:cNvSpPr txBox="1"/>
          <p:nvPr/>
        </p:nvSpPr>
        <p:spPr>
          <a:xfrm>
            <a:off x="32591184" y="23131266"/>
            <a:ext cx="3471721" cy="41492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752993">
              <a:defRPr/>
            </a:pPr>
            <a:r>
              <a:rPr lang="en-US" sz="2000" kern="0" dirty="0">
                <a:solidFill>
                  <a:srgbClr val="D0D3D4">
                    <a:lumMod val="10000"/>
                  </a:srgbClr>
                </a:solidFill>
                <a:latin typeface="Arial"/>
              </a:rPr>
              <a:t>Dose (mg/kg); Cancer Type</a:t>
            </a:r>
          </a:p>
        </p:txBody>
      </p:sp>
      <p:sp>
        <p:nvSpPr>
          <p:cNvPr id="371" name="Freeform 4">
            <a:extLst>
              <a:ext uri="{FF2B5EF4-FFF2-40B4-BE49-F238E27FC236}">
                <a16:creationId xmlns:a16="http://schemas.microsoft.com/office/drawing/2014/main" id="{C738DA6C-1922-E4F4-0DCA-842C540B4D49}"/>
              </a:ext>
            </a:extLst>
          </p:cNvPr>
          <p:cNvSpPr/>
          <p:nvPr/>
        </p:nvSpPr>
        <p:spPr>
          <a:xfrm rot="15386399">
            <a:off x="10122763" y="15753602"/>
            <a:ext cx="256495" cy="555475"/>
          </a:xfrm>
          <a:custGeom>
            <a:avLst/>
            <a:gdLst>
              <a:gd name="connsiteX0" fmla="*/ 125931 w 302132"/>
              <a:gd name="connsiteY0" fmla="*/ 385893 h 385893"/>
              <a:gd name="connsiteX1" fmla="*/ 125931 w 302132"/>
              <a:gd name="connsiteY1" fmla="*/ 201336 h 385893"/>
              <a:gd name="connsiteX2" fmla="*/ 33652 w 302132"/>
              <a:gd name="connsiteY2" fmla="*/ 142613 h 385893"/>
              <a:gd name="connsiteX3" fmla="*/ 96 w 302132"/>
              <a:gd name="connsiteY3" fmla="*/ 75501 h 385893"/>
              <a:gd name="connsiteX4" fmla="*/ 42041 w 302132"/>
              <a:gd name="connsiteY4" fmla="*/ 25167 h 385893"/>
              <a:gd name="connsiteX5" fmla="*/ 125931 w 302132"/>
              <a:gd name="connsiteY5" fmla="*/ 0 h 385893"/>
              <a:gd name="connsiteX6" fmla="*/ 234988 w 302132"/>
              <a:gd name="connsiteY6" fmla="*/ 25167 h 385893"/>
              <a:gd name="connsiteX7" fmla="*/ 302100 w 302132"/>
              <a:gd name="connsiteY7" fmla="*/ 100668 h 385893"/>
              <a:gd name="connsiteX8" fmla="*/ 243377 w 302132"/>
              <a:gd name="connsiteY8" fmla="*/ 167780 h 385893"/>
              <a:gd name="connsiteX9" fmla="*/ 209821 w 302132"/>
              <a:gd name="connsiteY9" fmla="*/ 285226 h 385893"/>
              <a:gd name="connsiteX10" fmla="*/ 243377 w 302132"/>
              <a:gd name="connsiteY10" fmla="*/ 377504 h 385893"/>
              <a:gd name="connsiteX11" fmla="*/ 243377 w 302132"/>
              <a:gd name="connsiteY11" fmla="*/ 377504 h 385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2132" h="385893">
                <a:moveTo>
                  <a:pt x="125931" y="385893"/>
                </a:moveTo>
                <a:cubicBezTo>
                  <a:pt x="133621" y="313888"/>
                  <a:pt x="141311" y="241883"/>
                  <a:pt x="125931" y="201336"/>
                </a:cubicBezTo>
                <a:cubicBezTo>
                  <a:pt x="110551" y="160789"/>
                  <a:pt x="54624" y="163585"/>
                  <a:pt x="33652" y="142613"/>
                </a:cubicBezTo>
                <a:cubicBezTo>
                  <a:pt x="12680" y="121641"/>
                  <a:pt x="-1302" y="95075"/>
                  <a:pt x="96" y="75501"/>
                </a:cubicBezTo>
                <a:cubicBezTo>
                  <a:pt x="1494" y="55927"/>
                  <a:pt x="21069" y="37750"/>
                  <a:pt x="42041" y="25167"/>
                </a:cubicBezTo>
                <a:cubicBezTo>
                  <a:pt x="63013" y="12584"/>
                  <a:pt x="93773" y="0"/>
                  <a:pt x="125931" y="0"/>
                </a:cubicBezTo>
                <a:cubicBezTo>
                  <a:pt x="158089" y="0"/>
                  <a:pt x="205627" y="8389"/>
                  <a:pt x="234988" y="25167"/>
                </a:cubicBezTo>
                <a:cubicBezTo>
                  <a:pt x="264349" y="41945"/>
                  <a:pt x="300702" y="76899"/>
                  <a:pt x="302100" y="100668"/>
                </a:cubicBezTo>
                <a:cubicBezTo>
                  <a:pt x="303498" y="124437"/>
                  <a:pt x="258757" y="137020"/>
                  <a:pt x="243377" y="167780"/>
                </a:cubicBezTo>
                <a:cubicBezTo>
                  <a:pt x="227997" y="198540"/>
                  <a:pt x="209821" y="250272"/>
                  <a:pt x="209821" y="285226"/>
                </a:cubicBezTo>
                <a:cubicBezTo>
                  <a:pt x="209821" y="320180"/>
                  <a:pt x="243377" y="377504"/>
                  <a:pt x="243377" y="377504"/>
                </a:cubicBezTo>
                <a:lnTo>
                  <a:pt x="243377" y="377504"/>
                </a:lnTo>
              </a:path>
            </a:pathLst>
          </a:custGeom>
          <a:solidFill>
            <a:srgbClr val="003A70"/>
          </a:solidFill>
          <a:ln w="9525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752993">
              <a:defRPr/>
            </a:pPr>
            <a:endParaRPr lang="en-US" sz="2306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72" name="Freeform 4">
            <a:extLst>
              <a:ext uri="{FF2B5EF4-FFF2-40B4-BE49-F238E27FC236}">
                <a16:creationId xmlns:a16="http://schemas.microsoft.com/office/drawing/2014/main" id="{8E86DE73-0B01-94DF-3F08-F1DDA7323A9D}"/>
              </a:ext>
            </a:extLst>
          </p:cNvPr>
          <p:cNvSpPr/>
          <p:nvPr/>
        </p:nvSpPr>
        <p:spPr>
          <a:xfrm rot="18637745">
            <a:off x="1605807" y="15308414"/>
            <a:ext cx="250944" cy="567758"/>
          </a:xfrm>
          <a:custGeom>
            <a:avLst/>
            <a:gdLst>
              <a:gd name="connsiteX0" fmla="*/ 125931 w 302132"/>
              <a:gd name="connsiteY0" fmla="*/ 385893 h 385893"/>
              <a:gd name="connsiteX1" fmla="*/ 125931 w 302132"/>
              <a:gd name="connsiteY1" fmla="*/ 201336 h 385893"/>
              <a:gd name="connsiteX2" fmla="*/ 33652 w 302132"/>
              <a:gd name="connsiteY2" fmla="*/ 142613 h 385893"/>
              <a:gd name="connsiteX3" fmla="*/ 96 w 302132"/>
              <a:gd name="connsiteY3" fmla="*/ 75501 h 385893"/>
              <a:gd name="connsiteX4" fmla="*/ 42041 w 302132"/>
              <a:gd name="connsiteY4" fmla="*/ 25167 h 385893"/>
              <a:gd name="connsiteX5" fmla="*/ 125931 w 302132"/>
              <a:gd name="connsiteY5" fmla="*/ 0 h 385893"/>
              <a:gd name="connsiteX6" fmla="*/ 234988 w 302132"/>
              <a:gd name="connsiteY6" fmla="*/ 25167 h 385893"/>
              <a:gd name="connsiteX7" fmla="*/ 302100 w 302132"/>
              <a:gd name="connsiteY7" fmla="*/ 100668 h 385893"/>
              <a:gd name="connsiteX8" fmla="*/ 243377 w 302132"/>
              <a:gd name="connsiteY8" fmla="*/ 167780 h 385893"/>
              <a:gd name="connsiteX9" fmla="*/ 209821 w 302132"/>
              <a:gd name="connsiteY9" fmla="*/ 285226 h 385893"/>
              <a:gd name="connsiteX10" fmla="*/ 243377 w 302132"/>
              <a:gd name="connsiteY10" fmla="*/ 377504 h 385893"/>
              <a:gd name="connsiteX11" fmla="*/ 243377 w 302132"/>
              <a:gd name="connsiteY11" fmla="*/ 377504 h 385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2132" h="385893">
                <a:moveTo>
                  <a:pt x="125931" y="385893"/>
                </a:moveTo>
                <a:cubicBezTo>
                  <a:pt x="133621" y="313888"/>
                  <a:pt x="141311" y="241883"/>
                  <a:pt x="125931" y="201336"/>
                </a:cubicBezTo>
                <a:cubicBezTo>
                  <a:pt x="110551" y="160789"/>
                  <a:pt x="54624" y="163585"/>
                  <a:pt x="33652" y="142613"/>
                </a:cubicBezTo>
                <a:cubicBezTo>
                  <a:pt x="12680" y="121641"/>
                  <a:pt x="-1302" y="95075"/>
                  <a:pt x="96" y="75501"/>
                </a:cubicBezTo>
                <a:cubicBezTo>
                  <a:pt x="1494" y="55927"/>
                  <a:pt x="21069" y="37750"/>
                  <a:pt x="42041" y="25167"/>
                </a:cubicBezTo>
                <a:cubicBezTo>
                  <a:pt x="63013" y="12584"/>
                  <a:pt x="93773" y="0"/>
                  <a:pt x="125931" y="0"/>
                </a:cubicBezTo>
                <a:cubicBezTo>
                  <a:pt x="158089" y="0"/>
                  <a:pt x="205627" y="8389"/>
                  <a:pt x="234988" y="25167"/>
                </a:cubicBezTo>
                <a:cubicBezTo>
                  <a:pt x="264349" y="41945"/>
                  <a:pt x="300702" y="76899"/>
                  <a:pt x="302100" y="100668"/>
                </a:cubicBezTo>
                <a:cubicBezTo>
                  <a:pt x="303498" y="124437"/>
                  <a:pt x="258757" y="137020"/>
                  <a:pt x="243377" y="167780"/>
                </a:cubicBezTo>
                <a:cubicBezTo>
                  <a:pt x="227997" y="198540"/>
                  <a:pt x="209821" y="250272"/>
                  <a:pt x="209821" y="285226"/>
                </a:cubicBezTo>
                <a:cubicBezTo>
                  <a:pt x="209821" y="320180"/>
                  <a:pt x="243377" y="377504"/>
                  <a:pt x="243377" y="377504"/>
                </a:cubicBezTo>
                <a:lnTo>
                  <a:pt x="243377" y="377504"/>
                </a:lnTo>
              </a:path>
            </a:pathLst>
          </a:custGeom>
          <a:solidFill>
            <a:srgbClr val="003A70"/>
          </a:solidFill>
          <a:ln w="9525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752993">
              <a:defRPr/>
            </a:pPr>
            <a:endParaRPr lang="en-US" sz="2306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5DB84FC8-C403-E815-A5FF-B4B9CC3ACF19}"/>
              </a:ext>
            </a:extLst>
          </p:cNvPr>
          <p:cNvSpPr txBox="1"/>
          <p:nvPr/>
        </p:nvSpPr>
        <p:spPr>
          <a:xfrm>
            <a:off x="821915" y="11372514"/>
            <a:ext cx="10606615" cy="119690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35305" indent="-209161" algn="just" defTabSz="7027992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03A70"/>
                </a:solidFill>
                <a:latin typeface="Arial"/>
              </a:rPr>
              <a:t>Published preclinical studies demonstrate the design and mechanism of action of ALG.APV-527 are ideal for clinical study.</a:t>
            </a:r>
          </a:p>
          <a:p>
            <a:pPr marL="228595" algn="just" defTabSz="7027992"/>
            <a:r>
              <a:rPr lang="en-US" sz="2300" dirty="0">
                <a:solidFill>
                  <a:srgbClr val="003A70"/>
                </a:solidFill>
                <a:latin typeface="Arial"/>
              </a:rPr>
              <a:t>Mol Cancer </a:t>
            </a:r>
            <a:r>
              <a:rPr lang="en-US" sz="2300" dirty="0" err="1">
                <a:solidFill>
                  <a:srgbClr val="003A70"/>
                </a:solidFill>
                <a:latin typeface="Arial"/>
              </a:rPr>
              <a:t>Ther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. 2023 Jan 3;22(1):89-101. </a:t>
            </a:r>
            <a:r>
              <a:rPr lang="en-US" sz="2300" dirty="0" err="1">
                <a:solidFill>
                  <a:srgbClr val="003A70"/>
                </a:solidFill>
                <a:latin typeface="Arial"/>
              </a:rPr>
              <a:t>doi</a:t>
            </a:r>
            <a:r>
              <a:rPr lang="en-US" sz="2300" dirty="0">
                <a:solidFill>
                  <a:srgbClr val="003A70"/>
                </a:solidFill>
                <a:latin typeface="Arial"/>
              </a:rPr>
              <a:t>: 10.1158/1535-7163.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EE539054-E5A8-E089-C445-EAE01906B16D}"/>
              </a:ext>
            </a:extLst>
          </p:cNvPr>
          <p:cNvSpPr txBox="1"/>
          <p:nvPr/>
        </p:nvSpPr>
        <p:spPr>
          <a:xfrm>
            <a:off x="38580592" y="222820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75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150D83E801FC4B987856B2867036ED" ma:contentTypeVersion="12" ma:contentTypeDescription="Create a new document." ma:contentTypeScope="" ma:versionID="d5918de9eaba7e41d175f6f25faa88ba">
  <xsd:schema xmlns:xsd="http://www.w3.org/2001/XMLSchema" xmlns:xs="http://www.w3.org/2001/XMLSchema" xmlns:p="http://schemas.microsoft.com/office/2006/metadata/properties" xmlns:ns2="41e6f928-0fc5-4c35-9cde-f5a58f93abe6" xmlns:ns3="12cdf5a1-adb4-422d-b4d5-0ad536c2c0bc" targetNamespace="http://schemas.microsoft.com/office/2006/metadata/properties" ma:root="true" ma:fieldsID="e1f8f5dc3068b1a8082d0fceb0b3c067" ns2:_="" ns3:_="">
    <xsd:import namespace="41e6f928-0fc5-4c35-9cde-f5a58f93abe6"/>
    <xsd:import namespace="12cdf5a1-adb4-422d-b4d5-0ad536c2c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e6f928-0fc5-4c35-9cde-f5a58f93a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a8ea8ad-b6ce-4f77-b8db-1380e0056d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cdf5a1-adb4-422d-b4d5-0ad536c2c0b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2d1bec7-00b9-44dc-8e53-ce8a2e5323cd}" ma:internalName="TaxCatchAll" ma:showField="CatchAllData" ma:web="12cdf5a1-adb4-422d-b4d5-0ad536c2c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e6f928-0fc5-4c35-9cde-f5a58f93abe6">
      <Terms xmlns="http://schemas.microsoft.com/office/infopath/2007/PartnerControls"/>
    </lcf76f155ced4ddcb4097134ff3c332f>
    <TaxCatchAll xmlns="12cdf5a1-adb4-422d-b4d5-0ad536c2c0bc" xsi:nil="true"/>
  </documentManagement>
</p:properties>
</file>

<file path=customXml/itemProps1.xml><?xml version="1.0" encoding="utf-8"?>
<ds:datastoreItem xmlns:ds="http://schemas.openxmlformats.org/officeDocument/2006/customXml" ds:itemID="{00B82E5B-736F-49DA-83D4-8995625683A8}"/>
</file>

<file path=customXml/itemProps2.xml><?xml version="1.0" encoding="utf-8"?>
<ds:datastoreItem xmlns:ds="http://schemas.openxmlformats.org/officeDocument/2006/customXml" ds:itemID="{C5557EBC-FCD8-4EEA-B41E-6CA12BB78978}"/>
</file>

<file path=customXml/itemProps3.xml><?xml version="1.0" encoding="utf-8"?>
<ds:datastoreItem xmlns:ds="http://schemas.openxmlformats.org/officeDocument/2006/customXml" ds:itemID="{82ED8CC0-091E-4CAF-9DE1-7543DF1F1B0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1857</Words>
  <Application>Microsoft Office PowerPoint</Application>
  <PresentationFormat>Custom</PresentationFormat>
  <Paragraphs>372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Prism 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Nelson, Michelle</dc:creator>
  <cp:lastModifiedBy>Dirk Huebner</cp:lastModifiedBy>
  <cp:revision>3</cp:revision>
  <dcterms:created xsi:type="dcterms:W3CDTF">2024-10-11T20:03:07Z</dcterms:created>
  <dcterms:modified xsi:type="dcterms:W3CDTF">2024-10-11T20:35:06Z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0x01010037150D83E801FC4B987856B2867036ED</vt:lpwstr>
  </property>
</Properties>
</file>